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19.jpg" ContentType="image/pn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25.jpg" ContentType="image/pn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31.jpg" ContentType="image/png"/>
  <Override PartName="/ppt/notesSlides/notesSlide29.xml" ContentType="application/vnd.openxmlformats-officedocument.presentationml.notesSlide+xml"/>
  <Override PartName="/ppt/media/image32.jpg" ContentType="image/png"/>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36.jpg" ContentType="image/png"/>
  <Override PartName="/ppt/notesSlides/notesSlide33.xml" ContentType="application/vnd.openxmlformats-officedocument.presentationml.notesSlide+xml"/>
  <Override PartName="/ppt/notesSlides/notesSlide34.xml" ContentType="application/vnd.openxmlformats-officedocument.presentationml.notesSlide+xml"/>
  <Override PartName="/ppt/media/image38.jpg" ContentType="image/png"/>
  <Override PartName="/ppt/notesSlides/notesSlide35.xml" ContentType="application/vnd.openxmlformats-officedocument.presentationml.notesSlide+xml"/>
  <Override PartName="/ppt/media/image39.jpg" ContentType="image/png"/>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media/image42.jpg" ContentType="image/png"/>
  <Override PartName="/ppt/notesSlides/notesSlide45.xml" ContentType="application/vnd.openxmlformats-officedocument.presentationml.notesSlide+xml"/>
  <Override PartName="/ppt/media/image43.jpg" ContentType="image/png"/>
  <Override PartName="/ppt/notesSlides/notesSlide46.xml" ContentType="application/vnd.openxmlformats-officedocument.presentationml.notesSlide+xml"/>
  <Override PartName="/ppt/media/image44.jpg" ContentType="image/png"/>
  <Override PartName="/ppt/notesSlides/notesSlide47.xml" ContentType="application/vnd.openxmlformats-officedocument.presentationml.notesSlide+xml"/>
  <Override PartName="/ppt/media/image45.jpg" ContentType="image/png"/>
  <Override PartName="/ppt/notesSlides/notesSlide48.xml" ContentType="application/vnd.openxmlformats-officedocument.presentationml.notesSlide+xml"/>
  <Override PartName="/ppt/media/image46.jpg" ContentType="image/png"/>
  <Override PartName="/ppt/notesSlides/notesSlide49.xml" ContentType="application/vnd.openxmlformats-officedocument.presentationml.notesSlide+xml"/>
  <Override PartName="/ppt/media/image47.jpg" ContentType="image/png"/>
  <Override PartName="/ppt/notesSlides/notesSlide50.xml" ContentType="application/vnd.openxmlformats-officedocument.presentationml.notesSlide+xml"/>
  <Override PartName="/ppt/media/image48.jpg" ContentType="image/png"/>
  <Override PartName="/ppt/notesSlides/notesSlide51.xml" ContentType="application/vnd.openxmlformats-officedocument.presentationml.notesSlide+xml"/>
  <Override PartName="/ppt/media/image49.jpg" ContentType="image/png"/>
  <Override PartName="/ppt/notesSlides/notesSlide52.xml" ContentType="application/vnd.openxmlformats-officedocument.presentationml.notesSlide+xml"/>
  <Override PartName="/ppt/media/image50.jpg" ContentType="image/png"/>
  <Override PartName="/ppt/media/image51.jpg" ContentType="image/png"/>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notesMasterIdLst>
    <p:notesMasterId r:id="rId60"/>
  </p:notesMasterIdLst>
  <p:sldIdLst>
    <p:sldId id="256" r:id="rId2"/>
    <p:sldId id="404" r:id="rId3"/>
    <p:sldId id="405" r:id="rId4"/>
    <p:sldId id="406" r:id="rId5"/>
    <p:sldId id="407" r:id="rId6"/>
    <p:sldId id="408" r:id="rId7"/>
    <p:sldId id="409" r:id="rId8"/>
    <p:sldId id="410" r:id="rId9"/>
    <p:sldId id="411" r:id="rId10"/>
    <p:sldId id="412" r:id="rId11"/>
    <p:sldId id="413" r:id="rId12"/>
    <p:sldId id="414" r:id="rId13"/>
    <p:sldId id="415" r:id="rId14"/>
    <p:sldId id="416" r:id="rId15"/>
    <p:sldId id="417" r:id="rId16"/>
    <p:sldId id="418" r:id="rId17"/>
    <p:sldId id="391" r:id="rId18"/>
    <p:sldId id="419" r:id="rId19"/>
    <p:sldId id="420" r:id="rId20"/>
    <p:sldId id="350" r:id="rId21"/>
    <p:sldId id="352" r:id="rId22"/>
    <p:sldId id="295" r:id="rId23"/>
    <p:sldId id="354" r:id="rId24"/>
    <p:sldId id="351" r:id="rId25"/>
    <p:sldId id="422" r:id="rId26"/>
    <p:sldId id="401" r:id="rId27"/>
    <p:sldId id="384" r:id="rId28"/>
    <p:sldId id="343" r:id="rId29"/>
    <p:sldId id="344" r:id="rId30"/>
    <p:sldId id="430" r:id="rId31"/>
    <p:sldId id="403" r:id="rId32"/>
    <p:sldId id="345" r:id="rId33"/>
    <p:sldId id="366" r:id="rId34"/>
    <p:sldId id="346" r:id="rId35"/>
    <p:sldId id="347" r:id="rId36"/>
    <p:sldId id="396" r:id="rId37"/>
    <p:sldId id="428" r:id="rId38"/>
    <p:sldId id="429" r:id="rId39"/>
    <p:sldId id="377" r:id="rId40"/>
    <p:sldId id="378" r:id="rId41"/>
    <p:sldId id="421" r:id="rId42"/>
    <p:sldId id="426" r:id="rId43"/>
    <p:sldId id="356" r:id="rId44"/>
    <p:sldId id="389" r:id="rId45"/>
    <p:sldId id="357" r:id="rId46"/>
    <p:sldId id="358" r:id="rId47"/>
    <p:sldId id="359" r:id="rId48"/>
    <p:sldId id="360" r:id="rId49"/>
    <p:sldId id="361" r:id="rId50"/>
    <p:sldId id="362" r:id="rId51"/>
    <p:sldId id="363" r:id="rId52"/>
    <p:sldId id="364" r:id="rId53"/>
    <p:sldId id="365" r:id="rId54"/>
    <p:sldId id="424" r:id="rId55"/>
    <p:sldId id="425" r:id="rId56"/>
    <p:sldId id="423" r:id="rId57"/>
    <p:sldId id="400" r:id="rId58"/>
    <p:sldId id="296"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950" autoAdjust="0"/>
    <p:restoredTop sz="74520" autoAdjust="0"/>
  </p:normalViewPr>
  <p:slideViewPr>
    <p:cSldViewPr snapToGrid="0">
      <p:cViewPr varScale="1">
        <p:scale>
          <a:sx n="84" d="100"/>
          <a:sy n="84" d="100"/>
        </p:scale>
        <p:origin x="-930" y="-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312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DD4BE2-380E-48AB-97FB-450159981419}" type="datetimeFigureOut">
              <a:rPr lang="en-US" smtClean="0"/>
              <a:t>5/7/2015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6B19C-E0AC-47B4-83FB-C8C1A190676E}" type="slidenum">
              <a:rPr lang="en-US" smtClean="0"/>
              <a:t>‹#›</a:t>
            </a:fld>
            <a:endParaRPr lang="en-US"/>
          </a:p>
        </p:txBody>
      </p:sp>
    </p:spTree>
    <p:extLst>
      <p:ext uri="{BB962C8B-B14F-4D97-AF65-F5344CB8AC3E}">
        <p14:creationId xmlns:p14="http://schemas.microsoft.com/office/powerpoint/2010/main" val="2678392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www.tdcj.state.tx.us/death_row/dr_executed_offenders.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muckrock.com/foi/massachusetts-1/one-day-marriage-designations-all-2013-10032/"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www.bostonglobe.com/news/politics/2014/07/24/capitalsource/uFzAb6wjVI27eUftwVArqL/story.html"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1</a:t>
            </a:fld>
            <a:endParaRPr lang="en-US"/>
          </a:p>
        </p:txBody>
      </p:sp>
    </p:spTree>
    <p:extLst>
      <p:ext uri="{BB962C8B-B14F-4D97-AF65-F5344CB8AC3E}">
        <p14:creationId xmlns:p14="http://schemas.microsoft.com/office/powerpoint/2010/main" val="3768330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all very accustomed to data like this –  a summary or aggregate.  Officially, though, this is “information” that was generated from data. </a:t>
            </a:r>
          </a:p>
          <a:p>
            <a:endParaRPr lang="en-US" dirty="0"/>
          </a:p>
          <a:p>
            <a:r>
              <a:rPr lang="en-US" dirty="0" smtClean="0"/>
              <a:t>Still there are times when we can only get aggregate or summary information– data from schools is one of the best examples. We can’t get records showing how each student did on their standardized tests, but we can get an aggregate for groups of students (all black students in one grade in one school, for example). </a:t>
            </a:r>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10</a:t>
            </a:fld>
            <a:endParaRPr lang="en-US"/>
          </a:p>
        </p:txBody>
      </p:sp>
    </p:spTree>
    <p:extLst>
      <p:ext uri="{BB962C8B-B14F-4D97-AF65-F5344CB8AC3E}">
        <p14:creationId xmlns:p14="http://schemas.microsoft.com/office/powerpoint/2010/main" val="333311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questions that you can ask aggregate data will be restricted by the amount of information you’re provided.</a:t>
            </a:r>
          </a:p>
          <a:p>
            <a:endParaRPr lang="en-US" dirty="0"/>
          </a:p>
          <a:p>
            <a:r>
              <a:rPr lang="en-US" dirty="0" smtClean="0"/>
              <a:t>This police data is very limited. In fact, the answers to our questions are already there – we don’t need to do any of our own analysis (although we might want to check their math)</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11</a:t>
            </a:fld>
            <a:endParaRPr lang="en-US"/>
          </a:p>
        </p:txBody>
      </p:sp>
    </p:spTree>
    <p:extLst>
      <p:ext uri="{BB962C8B-B14F-4D97-AF65-F5344CB8AC3E}">
        <p14:creationId xmlns:p14="http://schemas.microsoft.com/office/powerpoint/2010/main" val="2338117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aggregate data that is more complex – such as this one – offers more opportunity for questions.</a:t>
            </a:r>
          </a:p>
          <a:p>
            <a:endParaRPr lang="en-US" dirty="0"/>
          </a:p>
          <a:p>
            <a:r>
              <a:rPr lang="en-US" dirty="0" smtClean="0"/>
              <a:t>This is enrollment data – by “special populations” – for all schools in the state. I’ve zoomed in on some Minneapolis schools. You’ll see that there is one record for each grade, plus a record that combines all grades. Then it shows the number of students on free lunch, reduced price lunch, limited English proficiency, special education, etc. We could use this data to find which schools have the highest concentration of poor students. Or we can get multiple years of this same data and see which schools have had the greatest increase or decrease. </a:t>
            </a:r>
          </a:p>
          <a:p>
            <a:endParaRPr lang="en-US" dirty="0"/>
          </a:p>
          <a:p>
            <a:r>
              <a:rPr lang="en-US" dirty="0" smtClean="0"/>
              <a:t>Or we could do this same analysis but at the district level, rather than school level.</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12</a:t>
            </a:fld>
            <a:endParaRPr lang="en-US"/>
          </a:p>
        </p:txBody>
      </p:sp>
    </p:spTree>
    <p:extLst>
      <p:ext uri="{BB962C8B-B14F-4D97-AF65-F5344CB8AC3E}">
        <p14:creationId xmlns:p14="http://schemas.microsoft.com/office/powerpoint/2010/main" val="1886360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 situations where we are not restricted by privacy laws, we should always try to get as detailed data as we can – this is what is called “raw data.” </a:t>
            </a:r>
          </a:p>
          <a:p>
            <a:endParaRPr lang="en-US" dirty="0" smtClean="0"/>
          </a:p>
          <a:p>
            <a:r>
              <a:rPr lang="en-US" dirty="0" smtClean="0"/>
              <a:t>Raw data is what is used to generate those summary charts, like the police UCR report one we just looked at. </a:t>
            </a:r>
          </a:p>
          <a:p>
            <a:endParaRPr lang="en-US" dirty="0" smtClean="0"/>
          </a:p>
          <a:p>
            <a:r>
              <a:rPr lang="en-US" dirty="0" smtClean="0"/>
              <a:t>This is from the St. Paul police and shows one record for each incident. It shows where it occurred by an address, the neighborhood and the police district; It has the  date and time it was reported, the type of incident and whether it resulted in a report.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13</a:t>
            </a:fld>
            <a:endParaRPr lang="en-US"/>
          </a:p>
        </p:txBody>
      </p:sp>
    </p:spTree>
    <p:extLst>
      <p:ext uri="{BB962C8B-B14F-4D97-AF65-F5344CB8AC3E}">
        <p14:creationId xmlns:p14="http://schemas.microsoft.com/office/powerpoint/2010/main" val="3774359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 have lots of questions we can ask.  Not only can we generate the same kind of summary report, but we can go off in other directions.</a:t>
            </a:r>
          </a:p>
          <a:p>
            <a:endParaRPr lang="en-US" dirty="0"/>
          </a:p>
          <a:p>
            <a:r>
              <a:rPr lang="en-US" dirty="0" smtClean="0"/>
              <a:t>We could match this data up to another dataset that has addresses for all the schools in the city and see how often reports are taken there. </a:t>
            </a:r>
            <a:endParaRPr lang="en-US" dirty="0"/>
          </a:p>
          <a:p>
            <a:endParaRPr lang="en-US" dirty="0" smtClean="0"/>
          </a:p>
          <a:p>
            <a:r>
              <a:rPr lang="en-US" dirty="0" smtClean="0"/>
              <a:t>We can compare neighborhoods  -- is gun violence increasing faster in one neighborhood than another?</a:t>
            </a:r>
          </a:p>
          <a:p>
            <a:endParaRPr lang="en-US" dirty="0"/>
          </a:p>
          <a:p>
            <a:r>
              <a:rPr lang="en-US" dirty="0" smtClean="0"/>
              <a:t>We can look at more detail – instead of just knowing that there were 6800-ish thefts in 2010, we can see what kinds of thefts (items from cars? shoplifting? </a:t>
            </a:r>
            <a:r>
              <a:rPr lang="en-US" dirty="0" err="1" smtClean="0"/>
              <a:t>etc</a:t>
            </a:r>
            <a:r>
              <a:rPr lang="en-US" dirty="0" smtClean="0"/>
              <a:t>) and where it’s occurring most.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14</a:t>
            </a:fld>
            <a:endParaRPr lang="en-US"/>
          </a:p>
        </p:txBody>
      </p:sp>
    </p:spTree>
    <p:extLst>
      <p:ext uri="{BB962C8B-B14F-4D97-AF65-F5344CB8AC3E}">
        <p14:creationId xmlns:p14="http://schemas.microsoft.com/office/powerpoint/2010/main" val="162419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turn just about anything into data. At the Pioneer Press, we built a database of stories that the Family reporter had written and then turned it into an interactive map that parents could use to find cool things to do with their kids.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15</a:t>
            </a:fld>
            <a:endParaRPr lang="en-US"/>
          </a:p>
        </p:txBody>
      </p:sp>
    </p:spTree>
    <p:extLst>
      <p:ext uri="{BB962C8B-B14F-4D97-AF65-F5344CB8AC3E}">
        <p14:creationId xmlns:p14="http://schemas.microsoft.com/office/powerpoint/2010/main" val="2885731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doesn’t have to start out in rows and columns. NY Times reporter Derek Willis keeps a database of every congressional press release (he scrapes them from the Web) and then he can tap it for various things now and then. Last year as the Ebola crisis was hot news, he wondered what the press releases had to say about Ebola....and his data showed that the discussion among the Congressmen had heated up at pretty much the same pace as the news coverage.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16</a:t>
            </a:fld>
            <a:endParaRPr lang="en-US"/>
          </a:p>
        </p:txBody>
      </p:sp>
    </p:spTree>
    <p:extLst>
      <p:ext uri="{BB962C8B-B14F-4D97-AF65-F5344CB8AC3E}">
        <p14:creationId xmlns:p14="http://schemas.microsoft.com/office/powerpoint/2010/main" val="3485749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17</a:t>
            </a:fld>
            <a:endParaRPr lang="en-US"/>
          </a:p>
        </p:txBody>
      </p:sp>
    </p:spTree>
    <p:extLst>
      <p:ext uri="{BB962C8B-B14F-4D97-AF65-F5344CB8AC3E}">
        <p14:creationId xmlns:p14="http://schemas.microsoft.com/office/powerpoint/2010/main" val="360249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one of my favorite examples. Reporters at the St. Petersburg Times were wondering what the Pasco County Commissioners were doing during commission meetings. All of them had their heads down, consumed by their laptops. By asking a few questions, the reporters found out that those computers were connected to the county’s network. And the county kept Internet history logs, specific to each user.  And yes, those were public records. So the reporters requested the history logs, filtered it down to the commissioners’ user IDs, then filtered it down to the days and times when meetings occurred. Then they looked at which sites the commissioners were visiting and wrote this great – yet rather simple – story telling the readers which sites those commissioners were visiting. And readers could quickly ascertain that it sure didn’t seem like official </a:t>
            </a:r>
            <a:r>
              <a:rPr lang="en-US" dirty="0" err="1" smtClean="0"/>
              <a:t>govt</a:t>
            </a:r>
            <a:r>
              <a:rPr lang="en-US" dirty="0" smtClean="0"/>
              <a:t> business.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18</a:t>
            </a:fld>
            <a:endParaRPr lang="en-US"/>
          </a:p>
        </p:txBody>
      </p:sp>
    </p:spTree>
    <p:extLst>
      <p:ext uri="{BB962C8B-B14F-4D97-AF65-F5344CB8AC3E}">
        <p14:creationId xmlns:p14="http://schemas.microsoft.com/office/powerpoint/2010/main" val="3250920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way beat reporters can put data to use on their beats is to build their own databases – it guarantees you’ll have unique stories. </a:t>
            </a:r>
          </a:p>
          <a:p>
            <a:endParaRPr lang="en-US" dirty="0"/>
          </a:p>
          <a:p>
            <a:r>
              <a:rPr lang="en-US" dirty="0" smtClean="0"/>
              <a:t>Chris Snowbeck keeps his own database with various info on Minnesota’s hospitals, including charity care, profitability, ER usage, surgeries and other details.</a:t>
            </a:r>
          </a:p>
          <a:p>
            <a:endParaRPr lang="en-US" dirty="0"/>
          </a:p>
          <a:p>
            <a:r>
              <a:rPr lang="en-US" dirty="0" smtClean="0"/>
              <a:t>He tapped his database for this story on how charity care has declined.</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19</a:t>
            </a:fld>
            <a:endParaRPr lang="en-US"/>
          </a:p>
        </p:txBody>
      </p:sp>
    </p:spTree>
    <p:extLst>
      <p:ext uri="{BB962C8B-B14F-4D97-AF65-F5344CB8AC3E}">
        <p14:creationId xmlns:p14="http://schemas.microsoft.com/office/powerpoint/2010/main" val="246264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#1 thing to take away from this session is that you should be treating data the same way you treat human sources.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a:t>
            </a:fld>
            <a:endParaRPr lang="en-US"/>
          </a:p>
        </p:txBody>
      </p:sp>
    </p:spTree>
    <p:extLst>
      <p:ext uri="{BB962C8B-B14F-4D97-AF65-F5344CB8AC3E}">
        <p14:creationId xmlns:p14="http://schemas.microsoft.com/office/powerpoint/2010/main" val="2173559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AP's analysis was prompted by a high-profile breach last spring that resulted in one 15-year-old's improbable journey to Hawaii. </a:t>
            </a:r>
            <a:r>
              <a:rPr lang="en-US" dirty="0" err="1"/>
              <a:t>Yahya</a:t>
            </a:r>
            <a:r>
              <a:rPr lang="en-US" dirty="0"/>
              <a:t> Abdi climbed a fence at San Jose International Airport, hoisted himself into a jet's wheel well and survived an almost six-hour flight. Abdi, who lived with his father and stepmother, said he was trying to get back to his mother, a refugee in Ethiopia.</a:t>
            </a:r>
          </a:p>
          <a:p>
            <a:r>
              <a:rPr lang="en-US" dirty="0"/>
              <a:t>Afterward, San Jose airport spokeswoman Rosemary Barnes said breaches are more common than people realize.</a:t>
            </a:r>
          </a:p>
          <a:p>
            <a:r>
              <a:rPr lang="en-US" dirty="0"/>
              <a:t>Through public records requests, news archive searches and interviews, the AP created the most comprehensive public accounting of perimeter security breaches from January 2004 through January 2015 at San Jose and the nation's 30 busiest airports. The analysis excluded incidents inside the airport, such as when a passenger went unscreened through a security checkpoint or walked out the wrong exit door.</a:t>
            </a:r>
          </a:p>
        </p:txBody>
      </p:sp>
      <p:sp>
        <p:nvSpPr>
          <p:cNvPr id="4" name="Slide Number Placeholder 3"/>
          <p:cNvSpPr>
            <a:spLocks noGrp="1"/>
          </p:cNvSpPr>
          <p:nvPr>
            <p:ph type="sldNum" sz="quarter" idx="10"/>
          </p:nvPr>
        </p:nvSpPr>
        <p:spPr/>
        <p:txBody>
          <a:bodyPr/>
          <a:lstStyle/>
          <a:p>
            <a:fld id="{9D26B19C-E0AC-47B4-83FB-C8C1A190676E}" type="slidenum">
              <a:rPr lang="en-US" smtClean="0"/>
              <a:t>20</a:t>
            </a:fld>
            <a:endParaRPr lang="en-US"/>
          </a:p>
        </p:txBody>
      </p:sp>
    </p:spTree>
    <p:extLst>
      <p:ext uri="{BB962C8B-B14F-4D97-AF65-F5344CB8AC3E}">
        <p14:creationId xmlns:p14="http://schemas.microsoft.com/office/powerpoint/2010/main" val="4234687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one of the more interesting uses of data analysis that I’ve seen. The story uncovers an online network where foreign-born adoptees are bought and sold. To really understand the network, Reuters scraped messages from various discussion boards and turned that into a database. That enabled them to find numerous postings where it was clear the same child was being sold for a second or third time.  It made for a very powerful story, combined with impressive shoe-leather reporting that included amazing interviews with some of the buyers and sellers.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21</a:t>
            </a:fld>
            <a:endParaRPr lang="en-US"/>
          </a:p>
        </p:txBody>
      </p:sp>
    </p:spTree>
    <p:extLst>
      <p:ext uri="{BB962C8B-B14F-4D97-AF65-F5344CB8AC3E}">
        <p14:creationId xmlns:p14="http://schemas.microsoft.com/office/powerpoint/2010/main" val="1101220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frequently used for putting big events into context. This USA Today project, “Behind the Bloodshed” sought to answer the question – “How often do mass killings occur?”</a:t>
            </a:r>
          </a:p>
          <a:p>
            <a:endParaRPr lang="en-US" dirty="0"/>
          </a:p>
          <a:p>
            <a:r>
              <a:rPr lang="en-US" dirty="0" smtClean="0"/>
              <a:t>The answer: more often than you’d expect based on the news.</a:t>
            </a:r>
          </a:p>
          <a:p>
            <a:endParaRPr lang="en-US" dirty="0"/>
          </a:p>
          <a:p>
            <a:r>
              <a:rPr lang="en-US" dirty="0" smtClean="0"/>
              <a:t>They built this database, starting with incomplete FBI data and then adding other incidents based on news stories and local police reports.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22</a:t>
            </a:fld>
            <a:endParaRPr lang="en-US"/>
          </a:p>
        </p:txBody>
      </p:sp>
    </p:spTree>
    <p:extLst>
      <p:ext uri="{BB962C8B-B14F-4D97-AF65-F5344CB8AC3E}">
        <p14:creationId xmlns:p14="http://schemas.microsoft.com/office/powerpoint/2010/main" val="1457828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1143000"/>
            <a:ext cx="5486400" cy="3086100"/>
          </a:xfrm>
        </p:spPr>
      </p:sp>
      <p:sp>
        <p:nvSpPr>
          <p:cNvPr id="3" name="Notes Placeholder 2"/>
          <p:cNvSpPr>
            <a:spLocks noGrp="1"/>
          </p:cNvSpPr>
          <p:nvPr>
            <p:ph type="body" idx="1"/>
          </p:nvPr>
        </p:nvSpPr>
        <p:spPr/>
        <p:txBody>
          <a:bodyPr/>
          <a:lstStyle/>
          <a:p>
            <a:r>
              <a:rPr lang="en-US" dirty="0" smtClean="0"/>
              <a:t>This is one of several recent Pulitzer Prize public service award winners that relied heavily on data. For this one, the reporters were trying to find out how common it was for off-duty police officers drive well over the speed limit, coming and going to work. It stemmed from a traffic stop where an off-duty Miami officer was clocked going in excess of 120 mph. At first, they thought they might be able to get data from GPS devices in the police cruisers. Agencies either didn’t use them or put up a fight for the data. Then they realized the Florida toll system records the date, location and time down to the hundredth of a second when a car passes through a toll booth.  They used a portable GPS device to measure the distance between each toll booth– logging more than 2,500 miles over three counties. They also analyzed crash data to find instances of speeding cops involved in accidents.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23</a:t>
            </a:fld>
            <a:endParaRPr lang="en-US" dirty="0"/>
          </a:p>
        </p:txBody>
      </p:sp>
    </p:spTree>
    <p:extLst>
      <p:ext uri="{BB962C8B-B14F-4D97-AF65-F5344CB8AC3E}">
        <p14:creationId xmlns:p14="http://schemas.microsoft.com/office/powerpoint/2010/main" val="3974136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started with a common question (or perhaps assumption) – Do “rich” high schools win more sports titles than those in lower-income neighborhoods?</a:t>
            </a:r>
          </a:p>
          <a:p>
            <a:endParaRPr lang="en-US" dirty="0"/>
          </a:p>
          <a:p>
            <a:r>
              <a:rPr lang="en-US" dirty="0" smtClean="0"/>
              <a:t>The trick was figuring out how to measure that. Cause it’s not something that someone keeps track of. There wasn’t a single database out there that would answer this question. </a:t>
            </a:r>
          </a:p>
          <a:p>
            <a:endParaRPr lang="en-US" dirty="0" smtClean="0"/>
          </a:p>
          <a:p>
            <a:r>
              <a:rPr lang="en-US" dirty="0" smtClean="0"/>
              <a:t>So we built our own. Since this was such a large endeavor, we chose to “sample” the country by strategically picking states (various parts of the country, various population sizes) and then sticking to only those sports that are common in pretty much every state. We collected state championship results from the 13 states we chose – in some cases, it came to us on paper or in PDF. Then we pulled data on schools from the US </a:t>
            </a:r>
            <a:r>
              <a:rPr lang="en-US" dirty="0" err="1" smtClean="0"/>
              <a:t>Dept</a:t>
            </a:r>
            <a:r>
              <a:rPr lang="en-US" dirty="0" smtClean="0"/>
              <a:t> of Education (including percent of children on free/reduced lunch) and then we pulled census data on the neighborhoods where the schools are located. We put all the demographic data together to build a sort of “index” judging the wealth/poverty standing for each school and then grouped the schools into quartiles based on that income standing. We tallied up the number of championships and found that the schools in that highest income quartile won championships at twice the rate of those in the lowest quartile.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24</a:t>
            </a:fld>
            <a:endParaRPr lang="en-US"/>
          </a:p>
        </p:txBody>
      </p:sp>
    </p:spTree>
    <p:extLst>
      <p:ext uri="{BB962C8B-B14F-4D97-AF65-F5344CB8AC3E}">
        <p14:creationId xmlns:p14="http://schemas.microsoft.com/office/powerpoint/2010/main" val="736698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Several years ago, a suburb of St. Paul was considering an ordinance that would’ve prohibited where certain sex offenders could live. The proposal called for banning them from living within 2,000 feet of daycares, schools, parks and playgrounds. And within 1,000 feet of places of worship and bus stops. We used various datasets to find the locations of these places in that city (we didn’t do bus stops or playgrounds) and then used GIS tools to analyze what portion of the city was left after the restrictions were applied. This map was the result – showing only two small sections of the city unaffected: one was an industrial park in the northern part of the city and the other was under a major interstate highway in the lower part of the city. The following week, the city council tabled the plan and hasn’t brought it back since.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25</a:t>
            </a:fld>
            <a:endParaRPr lang="en-US"/>
          </a:p>
        </p:txBody>
      </p:sp>
    </p:spTree>
    <p:extLst>
      <p:ext uri="{BB962C8B-B14F-4D97-AF65-F5344CB8AC3E}">
        <p14:creationId xmlns:p14="http://schemas.microsoft.com/office/powerpoint/2010/main" val="236909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something called extreme value theory — often used for modeling extreme weather events and floods — we can approximate how many seasons of baseball similar to the most recent era it would take for there to be a 50 percent chance that the single-season records below will have been broken.</a:t>
            </a:r>
          </a:p>
        </p:txBody>
      </p:sp>
      <p:sp>
        <p:nvSpPr>
          <p:cNvPr id="4" name="Slide Number Placeholder 3"/>
          <p:cNvSpPr>
            <a:spLocks noGrp="1"/>
          </p:cNvSpPr>
          <p:nvPr>
            <p:ph type="sldNum" sz="quarter" idx="10"/>
          </p:nvPr>
        </p:nvSpPr>
        <p:spPr/>
        <p:txBody>
          <a:bodyPr/>
          <a:lstStyle/>
          <a:p>
            <a:fld id="{9D26B19C-E0AC-47B4-83FB-C8C1A190676E}" type="slidenum">
              <a:rPr lang="en-US" smtClean="0"/>
              <a:t>26</a:t>
            </a:fld>
            <a:endParaRPr lang="en-US"/>
          </a:p>
        </p:txBody>
      </p:sp>
    </p:spTree>
    <p:extLst>
      <p:ext uri="{BB962C8B-B14F-4D97-AF65-F5344CB8AC3E}">
        <p14:creationId xmlns:p14="http://schemas.microsoft.com/office/powerpoint/2010/main" val="25330192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27</a:t>
            </a:fld>
            <a:endParaRPr lang="en-US"/>
          </a:p>
        </p:txBody>
      </p:sp>
    </p:spTree>
    <p:extLst>
      <p:ext uri="{BB962C8B-B14F-4D97-AF65-F5344CB8AC3E}">
        <p14:creationId xmlns:p14="http://schemas.microsoft.com/office/powerpoint/2010/main" val="21809508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28</a:t>
            </a:fld>
            <a:endParaRPr lang="en-US"/>
          </a:p>
        </p:txBody>
      </p:sp>
    </p:spTree>
    <p:extLst>
      <p:ext uri="{BB962C8B-B14F-4D97-AF65-F5344CB8AC3E}">
        <p14:creationId xmlns:p14="http://schemas.microsoft.com/office/powerpoint/2010/main" val="4021848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29</a:t>
            </a:fld>
            <a:endParaRPr lang="en-US"/>
          </a:p>
        </p:txBody>
      </p:sp>
    </p:spTree>
    <p:extLst>
      <p:ext uri="{BB962C8B-B14F-4D97-AF65-F5344CB8AC3E}">
        <p14:creationId xmlns:p14="http://schemas.microsoft.com/office/powerpoint/2010/main" val="2346109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the same questions you would when they have a new source </a:t>
            </a:r>
          </a:p>
          <a:p>
            <a:endParaRPr lang="en-US" dirty="0"/>
          </a:p>
          <a:p>
            <a:r>
              <a:rPr lang="en-US" dirty="0" smtClean="0"/>
              <a:t>especially – is this source reliable? and how do you know that?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a:t>
            </a:fld>
            <a:endParaRPr lang="en-US"/>
          </a:p>
        </p:txBody>
      </p:sp>
    </p:spTree>
    <p:extLst>
      <p:ext uri="{BB962C8B-B14F-4D97-AF65-F5344CB8AC3E}">
        <p14:creationId xmlns:p14="http://schemas.microsoft.com/office/powerpoint/2010/main" val="6787692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idea I’m stealing from C.J. Sinner.... she was watching the Wild play a</a:t>
            </a:r>
            <a:r>
              <a:rPr lang="en-US" baseline="0" dirty="0" smtClean="0"/>
              <a:t> few weeks ago and they pulled the goalie so they could have more shooters in the ice – a relatively common thing in the NHL  -- but she wondered if we could analyze data to see how often that strategy works out. One of our stories, about a year ago, had this quote from Avalanche coach Patrick Roy – showing that it’s probably a really tough decision for coaches to make. It makes me wonder how often coaches end up as “that stupid idiot”, as Roy says, when they pull their goalie and then get scored on.</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30</a:t>
            </a:fld>
            <a:endParaRPr lang="en-US"/>
          </a:p>
        </p:txBody>
      </p:sp>
    </p:spTree>
    <p:extLst>
      <p:ext uri="{BB962C8B-B14F-4D97-AF65-F5344CB8AC3E}">
        <p14:creationId xmlns:p14="http://schemas.microsoft.com/office/powerpoint/2010/main" val="1299231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31</a:t>
            </a:fld>
            <a:endParaRPr lang="en-US"/>
          </a:p>
        </p:txBody>
      </p:sp>
    </p:spTree>
    <p:extLst>
      <p:ext uri="{BB962C8B-B14F-4D97-AF65-F5344CB8AC3E}">
        <p14:creationId xmlns:p14="http://schemas.microsoft.com/office/powerpoint/2010/main" val="4173714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32</a:t>
            </a:fld>
            <a:endParaRPr lang="en-US"/>
          </a:p>
        </p:txBody>
      </p:sp>
    </p:spTree>
    <p:extLst>
      <p:ext uri="{BB962C8B-B14F-4D97-AF65-F5344CB8AC3E}">
        <p14:creationId xmlns:p14="http://schemas.microsoft.com/office/powerpoint/2010/main" val="2518695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33</a:t>
            </a:fld>
            <a:endParaRPr lang="en-US"/>
          </a:p>
        </p:txBody>
      </p:sp>
    </p:spTree>
    <p:extLst>
      <p:ext uri="{BB962C8B-B14F-4D97-AF65-F5344CB8AC3E}">
        <p14:creationId xmlns:p14="http://schemas.microsoft.com/office/powerpoint/2010/main" val="3698395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34</a:t>
            </a:fld>
            <a:endParaRPr lang="en-US"/>
          </a:p>
        </p:txBody>
      </p:sp>
    </p:spTree>
    <p:extLst>
      <p:ext uri="{BB962C8B-B14F-4D97-AF65-F5344CB8AC3E}">
        <p14:creationId xmlns:p14="http://schemas.microsoft.com/office/powerpoint/2010/main" val="4135368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35</a:t>
            </a:fld>
            <a:endParaRPr lang="en-US"/>
          </a:p>
        </p:txBody>
      </p:sp>
    </p:spTree>
    <p:extLst>
      <p:ext uri="{BB962C8B-B14F-4D97-AF65-F5344CB8AC3E}">
        <p14:creationId xmlns:p14="http://schemas.microsoft.com/office/powerpoint/2010/main" val="4067592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36</a:t>
            </a:fld>
            <a:endParaRPr lang="en-US"/>
          </a:p>
        </p:txBody>
      </p:sp>
    </p:spTree>
    <p:extLst>
      <p:ext uri="{BB962C8B-B14F-4D97-AF65-F5344CB8AC3E}">
        <p14:creationId xmlns:p14="http://schemas.microsoft.com/office/powerpoint/2010/main" val="14803871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year, lots of news organizations got their hands on data about surplus military gear that the Pentagon had given to local law enforcement agencies. It was a hot issue in the midst of the chaos in Ferguson. What if the reporters in St. Louis had known about – and been familiar with – this data before the riots? That would’ve given them a head start. </a:t>
            </a:r>
          </a:p>
          <a:p>
            <a:endParaRPr lang="en-US" dirty="0" smtClean="0"/>
          </a:p>
          <a:p>
            <a:r>
              <a:rPr lang="en-US" dirty="0" smtClean="0"/>
              <a:t>Every beat has data of some sort. Some beats will be flooded with readily available data. Others will require putting in requests that take time. Others might have to build data from paper or multiple sources. </a:t>
            </a:r>
          </a:p>
          <a:p>
            <a:endParaRPr lang="en-US" dirty="0"/>
          </a:p>
          <a:p>
            <a:r>
              <a:rPr lang="en-US" dirty="0" smtClean="0"/>
              <a:t>Regardless, take some time to figure out the key data sources on your beat. Just like you did with your human sources when you first got started. Get copies of some of the data, spend some time perusing it, asking it some questions and generally getting to know it. Once you have that tackled, it will be much, much easier to use the data in the midst of reporting a story – or under breaking news conditions.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38</a:t>
            </a:fld>
            <a:endParaRPr lang="en-US"/>
          </a:p>
        </p:txBody>
      </p:sp>
    </p:spTree>
    <p:extLst>
      <p:ext uri="{BB962C8B-B14F-4D97-AF65-F5344CB8AC3E}">
        <p14:creationId xmlns:p14="http://schemas.microsoft.com/office/powerpoint/2010/main" val="12912964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--frame story ideas as questions, not </a:t>
            </a:r>
            <a:r>
              <a:rPr lang="en-US" dirty="0" smtClean="0"/>
              <a:t>nouns</a:t>
            </a:r>
          </a:p>
          <a:p>
            <a:endParaRPr lang="en-US" dirty="0"/>
          </a:p>
          <a:p>
            <a:r>
              <a:rPr lang="en-US" dirty="0"/>
              <a:t>--when source quotes numbers to you or refers to numbers in a report – ask what the underlying data source is (and perhaps get a copy</a:t>
            </a:r>
            <a:r>
              <a:rPr lang="en-US" dirty="0" smtClean="0"/>
              <a:t>)</a:t>
            </a:r>
          </a:p>
          <a:p>
            <a:endParaRPr lang="en-US" dirty="0"/>
          </a:p>
          <a:p>
            <a:r>
              <a:rPr lang="en-US" dirty="0"/>
              <a:t>--improve how you go about asking for data (see more below) and what kind of data you get (raw versus aggregate</a:t>
            </a:r>
            <a:r>
              <a:rPr lang="en-US" dirty="0" smtClean="0"/>
              <a:t>)</a:t>
            </a:r>
          </a:p>
          <a:p>
            <a:endParaRPr lang="en-US" dirty="0"/>
          </a:p>
          <a:p>
            <a:r>
              <a:rPr lang="en-US" dirty="0"/>
              <a:t>--when asking your sources for information, think about whether the one or two numbers, or small chart, that they provided you is really enough. Does it provide the context</a:t>
            </a:r>
            <a:r>
              <a:rPr lang="en-US" dirty="0" smtClean="0"/>
              <a:t>?</a:t>
            </a:r>
          </a:p>
          <a:p>
            <a:endParaRPr lang="en-US" dirty="0" smtClean="0"/>
          </a:p>
        </p:txBody>
      </p:sp>
      <p:sp>
        <p:nvSpPr>
          <p:cNvPr id="4" name="Slide Number Placeholder 3"/>
          <p:cNvSpPr>
            <a:spLocks noGrp="1"/>
          </p:cNvSpPr>
          <p:nvPr>
            <p:ph type="sldNum" sz="quarter" idx="10"/>
          </p:nvPr>
        </p:nvSpPr>
        <p:spPr/>
        <p:txBody>
          <a:bodyPr/>
          <a:lstStyle/>
          <a:p>
            <a:fld id="{9D26B19C-E0AC-47B4-83FB-C8C1A190676E}" type="slidenum">
              <a:rPr lang="en-US" smtClean="0"/>
              <a:t>39</a:t>
            </a:fld>
            <a:endParaRPr lang="en-US"/>
          </a:p>
        </p:txBody>
      </p:sp>
    </p:spTree>
    <p:extLst>
      <p:ext uri="{BB962C8B-B14F-4D97-AF65-F5344CB8AC3E}">
        <p14:creationId xmlns:p14="http://schemas.microsoft.com/office/powerpoint/2010/main" val="13973701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back at stories you wrote 1, 2 or more years ago about initiatives that were launched – is there a way to use data to evaluate how they are doing</a:t>
            </a:r>
            <a:r>
              <a:rPr lang="en-US" dirty="0" smtClean="0"/>
              <a:t>?</a:t>
            </a:r>
          </a:p>
          <a:p>
            <a:endParaRPr lang="en-US" dirty="0"/>
          </a:p>
          <a:p>
            <a:r>
              <a:rPr lang="en-US" dirty="0"/>
              <a:t>--was there a change a year or more ago that you could measure using data? (example: a change in baseball rules intended to increase the number of homeruns – did it work</a:t>
            </a:r>
            <a:r>
              <a:rPr lang="en-US" dirty="0" smtClean="0"/>
              <a:t>?)</a:t>
            </a:r>
          </a:p>
          <a:p>
            <a:endParaRPr lang="en-US" dirty="0"/>
          </a:p>
          <a:p>
            <a:r>
              <a:rPr lang="en-US" dirty="0"/>
              <a:t>--what are the big trends on your beat? (what’s being talked about) Have they been supported by thorough, unbiased analysis</a:t>
            </a:r>
            <a:r>
              <a:rPr lang="en-US" dirty="0" smtClean="0"/>
              <a:t>?</a:t>
            </a:r>
          </a:p>
          <a:p>
            <a:endParaRPr lang="en-US" dirty="0"/>
          </a:p>
          <a:p>
            <a:r>
              <a:rPr lang="en-US" dirty="0"/>
              <a:t>--what “myth” stories exist on your beat. Can you bust them with data</a:t>
            </a:r>
            <a:r>
              <a:rPr lang="en-US" dirty="0" smtClean="0"/>
              <a:t>?</a:t>
            </a:r>
          </a:p>
          <a:p>
            <a:endParaRPr lang="en-US" dirty="0"/>
          </a:p>
          <a:p>
            <a:r>
              <a:rPr lang="en-US" dirty="0"/>
              <a:t>--visualize your data – some people have a hard time with rows and columns of data; and sometimes trends don’t make themselves obvious until you visualize it</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40</a:t>
            </a:fld>
            <a:endParaRPr lang="en-US"/>
          </a:p>
        </p:txBody>
      </p:sp>
    </p:spTree>
    <p:extLst>
      <p:ext uri="{BB962C8B-B14F-4D97-AF65-F5344CB8AC3E}">
        <p14:creationId xmlns:p14="http://schemas.microsoft.com/office/powerpoint/2010/main" val="4213513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talking to humans, you might get a wrong answer if you phrase your question in a way that they don’t quite understand. Data works the same way – the difference is that you are asking your question in “computer speak”, so it’s much easier for us to trip up – since that’s not our native tongue. To get around this, it’s a really good idea to ask lots and lots of questions – framed in different ways. Luckily, data will sit and answer questions for hours and hours on end, without getting annoyed by you.</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a:t>
            </a:fld>
            <a:endParaRPr lang="en-US"/>
          </a:p>
        </p:txBody>
      </p:sp>
    </p:spTree>
    <p:extLst>
      <p:ext uri="{BB962C8B-B14F-4D97-AF65-F5344CB8AC3E}">
        <p14:creationId xmlns:p14="http://schemas.microsoft.com/office/powerpoint/2010/main" val="1258002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Visualizing your data can also help you with the reporting – even if the visualization you make never gets published.  This is a map Jeff Meitrodt  made to help him figure out where to put boots on the ground for reporting his story on farm deaths. It shows the total number of deaths in each county over the last 10 years, then dots showing deaths in the last five years.  I spent a couple hours showing him how to use this software – getting the data in, mapping it and then filtering it and changing the colors so he could ask it different questions. </a:t>
            </a:r>
          </a:p>
        </p:txBody>
      </p:sp>
      <p:sp>
        <p:nvSpPr>
          <p:cNvPr id="4" name="Slide Number Placeholder 3"/>
          <p:cNvSpPr>
            <a:spLocks noGrp="1"/>
          </p:cNvSpPr>
          <p:nvPr>
            <p:ph type="sldNum" sz="quarter" idx="10"/>
          </p:nvPr>
        </p:nvSpPr>
        <p:spPr/>
        <p:txBody>
          <a:bodyPr/>
          <a:lstStyle/>
          <a:p>
            <a:fld id="{9D26B19C-E0AC-47B4-83FB-C8C1A190676E}" type="slidenum">
              <a:rPr lang="en-US" smtClean="0"/>
              <a:t>41</a:t>
            </a:fld>
            <a:endParaRPr lang="en-US" dirty="0"/>
          </a:p>
        </p:txBody>
      </p:sp>
    </p:spTree>
    <p:extLst>
      <p:ext uri="{BB962C8B-B14F-4D97-AF65-F5344CB8AC3E}">
        <p14:creationId xmlns:p14="http://schemas.microsoft.com/office/powerpoint/2010/main" val="27549050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asking for data, try to think broader than just that one thing you think you want. For example, let’s say you want a dataset listing all the turkey farms in Minnesota and where they are located. That would mean that you’d want, at minimum, a turkey farm name and an address. So what can we do with that? We can map the locations and show where they are geographically. But that’s about it. </a:t>
            </a:r>
          </a:p>
          <a:p>
            <a:r>
              <a:rPr lang="en-US" dirty="0"/>
              <a:t/>
            </a:r>
            <a:br>
              <a:rPr lang="en-US" dirty="0"/>
            </a:br>
            <a:r>
              <a:rPr lang="en-US" dirty="0"/>
              <a:t>But what else does the agency collect about the turkey farms? Does it say how many barns? Does it give a “maximum” number of turkeys it could hold? Does it say anything about the size of the barns? Does it say when the farm was built or first registered with the state? Name of the company that owns it?</a:t>
            </a:r>
          </a:p>
          <a:p>
            <a:r>
              <a:rPr lang="en-US" dirty="0"/>
              <a:t>If we get some of the other things, we’ve got even more questions we can ask and more flexibility about what we can do with it. </a:t>
            </a:r>
          </a:p>
          <a:p>
            <a:r>
              <a:rPr lang="en-US" dirty="0"/>
              <a:t/>
            </a:r>
            <a:br>
              <a:rPr lang="en-US" dirty="0"/>
            </a:br>
            <a:r>
              <a:rPr lang="en-US" dirty="0"/>
              <a:t>The data you want might not exist in the exact FORM that you want. For example, Jeff Meitrodt wanted to find all </a:t>
            </a:r>
            <a:r>
              <a:rPr lang="en-US" dirty="0" err="1"/>
              <a:t>ag</a:t>
            </a:r>
            <a:r>
              <a:rPr lang="en-US" dirty="0"/>
              <a:t>-related deaths in Minnesota. He </a:t>
            </a:r>
            <a:r>
              <a:rPr lang="en-US" dirty="0" smtClean="0"/>
              <a:t>asked </a:t>
            </a:r>
            <a:r>
              <a:rPr lang="en-US" dirty="0"/>
              <a:t>the state if they kept such as list or database. They said no. But then he realized that we have a database of every death in the state, with very detailed fields of information about causes of deaths and occupation of the decedent, even a narrative for some of them. Using the occupation and looking for keywords (like tractor) in the narrative field, he was able to pull together a list of deaths -- it’s possibly a little bit short, but it’s better than nothing.</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42</a:t>
            </a:fld>
            <a:endParaRPr lang="en-US" dirty="0"/>
          </a:p>
        </p:txBody>
      </p:sp>
    </p:spTree>
    <p:extLst>
      <p:ext uri="{BB962C8B-B14F-4D97-AF65-F5344CB8AC3E}">
        <p14:creationId xmlns:p14="http://schemas.microsoft.com/office/powerpoint/2010/main" val="19614322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43</a:t>
            </a:fld>
            <a:endParaRPr lang="en-US"/>
          </a:p>
        </p:txBody>
      </p:sp>
    </p:spTree>
    <p:extLst>
      <p:ext uri="{BB962C8B-B14F-4D97-AF65-F5344CB8AC3E}">
        <p14:creationId xmlns:p14="http://schemas.microsoft.com/office/powerpoint/2010/main" val="4322901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in mind that most government agencies have a legal responsibility to track something or report to the legislature or Congress about something  -- and they will most certainly use a database to do that. Lots of agencies have forms that they ask people to fill out – those usually go into databases. So once you get a sniff of something akin to data (a report, a form, some summary numbers), it’s just a matter of tracing it back to its </a:t>
            </a:r>
            <a:r>
              <a:rPr lang="en-US" dirty="0" smtClean="0"/>
              <a:t>origin in order to find the bigger database that you can do more with. </a:t>
            </a:r>
            <a:endParaRPr lang="en-US" dirty="0"/>
          </a:p>
          <a:p>
            <a:endParaRPr lang="en-US" dirty="0" smtClean="0"/>
          </a:p>
          <a:p>
            <a:endParaRPr lang="en-US" dirty="0"/>
          </a:p>
          <a:p>
            <a:r>
              <a:rPr lang="en-US" dirty="0" smtClean="0"/>
              <a:t>To prove to you just how pervasive data is, I asked my friends in the data journalism world to send me examples of datasets they’ve encountered that were completely unexpected. They gave me some interesting ones....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44</a:t>
            </a:fld>
            <a:endParaRPr lang="en-US"/>
          </a:p>
        </p:txBody>
      </p:sp>
    </p:spTree>
    <p:extLst>
      <p:ext uri="{BB962C8B-B14F-4D97-AF65-F5344CB8AC3E}">
        <p14:creationId xmlns:p14="http://schemas.microsoft.com/office/powerpoint/2010/main" val="21842104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Florida has a database of alligator attacks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45</a:t>
            </a:fld>
            <a:endParaRPr lang="en-US"/>
          </a:p>
        </p:txBody>
      </p:sp>
    </p:spTree>
    <p:extLst>
      <p:ext uri="{BB962C8B-B14F-4D97-AF65-F5344CB8AC3E}">
        <p14:creationId xmlns:p14="http://schemas.microsoft.com/office/powerpoint/2010/main" val="532977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FBI has a database of prisoner tattoos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46</a:t>
            </a:fld>
            <a:endParaRPr lang="en-US"/>
          </a:p>
        </p:txBody>
      </p:sp>
    </p:spTree>
    <p:extLst>
      <p:ext uri="{BB962C8B-B14F-4D97-AF65-F5344CB8AC3E}">
        <p14:creationId xmlns:p14="http://schemas.microsoft.com/office/powerpoint/2010/main" val="19446746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Colorado has downloadable data files of roadkill.</a:t>
            </a:r>
          </a:p>
          <a:p>
            <a:endParaRPr lang="en-US" dirty="0"/>
          </a:p>
          <a:p>
            <a:r>
              <a:rPr lang="en-US" dirty="0" smtClean="0"/>
              <a:t>A reporter in Washington state did a story from her state’s roadkill database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47</a:t>
            </a:fld>
            <a:endParaRPr lang="en-US"/>
          </a:p>
        </p:txBody>
      </p:sp>
    </p:spTree>
    <p:extLst>
      <p:ext uri="{BB962C8B-B14F-4D97-AF65-F5344CB8AC3E}">
        <p14:creationId xmlns:p14="http://schemas.microsoft.com/office/powerpoint/2010/main" val="2976935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database has </a:t>
            </a:r>
            <a:r>
              <a:rPr lang="en-US" dirty="0"/>
              <a:t>been used to find injuries caused by walking around looking at a cellphone, at least the ones that got people to an emergency room . You can pull up the code for phones and outdoors in public places (so you don't get people tripping over phone cords in their houses) and you might still have to look at each one to weed out things like having a phone booth fall on you (it happens) </a:t>
            </a:r>
          </a:p>
        </p:txBody>
      </p:sp>
      <p:sp>
        <p:nvSpPr>
          <p:cNvPr id="4" name="Slide Number Placeholder 3"/>
          <p:cNvSpPr>
            <a:spLocks noGrp="1"/>
          </p:cNvSpPr>
          <p:nvPr>
            <p:ph type="sldNum" sz="quarter" idx="10"/>
          </p:nvPr>
        </p:nvSpPr>
        <p:spPr/>
        <p:txBody>
          <a:bodyPr/>
          <a:lstStyle/>
          <a:p>
            <a:fld id="{9D26B19C-E0AC-47B4-83FB-C8C1A190676E}" type="slidenum">
              <a:rPr lang="en-US" smtClean="0"/>
              <a:t>48</a:t>
            </a:fld>
            <a:endParaRPr lang="en-US"/>
          </a:p>
        </p:txBody>
      </p:sp>
    </p:spTree>
    <p:extLst>
      <p:ext uri="{BB962C8B-B14F-4D97-AF65-F5344CB8AC3E}">
        <p14:creationId xmlns:p14="http://schemas.microsoft.com/office/powerpoint/2010/main" val="25696029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NY’s data portal has a database of decapitated animals found in NY city parks. </a:t>
            </a:r>
          </a:p>
          <a:p>
            <a:endParaRPr lang="en-US" dirty="0"/>
          </a:p>
          <a:p>
            <a:r>
              <a:rPr lang="en-US" dirty="0" smtClean="0"/>
              <a:t>Somebody </a:t>
            </a:r>
            <a:r>
              <a:rPr lang="en-US" dirty="0"/>
              <a:t>else put together a map based on pigeon poop complaints in New York City.</a:t>
            </a:r>
          </a:p>
        </p:txBody>
      </p:sp>
      <p:sp>
        <p:nvSpPr>
          <p:cNvPr id="4" name="Slide Number Placeholder 3"/>
          <p:cNvSpPr>
            <a:spLocks noGrp="1"/>
          </p:cNvSpPr>
          <p:nvPr>
            <p:ph type="sldNum" sz="quarter" idx="10"/>
          </p:nvPr>
        </p:nvSpPr>
        <p:spPr/>
        <p:txBody>
          <a:bodyPr/>
          <a:lstStyle/>
          <a:p>
            <a:fld id="{9D26B19C-E0AC-47B4-83FB-C8C1A190676E}" type="slidenum">
              <a:rPr lang="en-US" smtClean="0"/>
              <a:t>49</a:t>
            </a:fld>
            <a:endParaRPr lang="en-US"/>
          </a:p>
        </p:txBody>
      </p:sp>
    </p:spTree>
    <p:extLst>
      <p:ext uri="{BB962C8B-B14F-4D97-AF65-F5344CB8AC3E}">
        <p14:creationId xmlns:p14="http://schemas.microsoft.com/office/powerpoint/2010/main" val="3873165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br>
              <a:rPr lang="en-US" dirty="0"/>
            </a:br>
            <a:r>
              <a:rPr lang="en-US" dirty="0"/>
              <a:t>A bit morbid but fascinating: Final statements of executed prisoners in Texas:</a:t>
            </a:r>
          </a:p>
          <a:p>
            <a:r>
              <a:rPr lang="en-US" u="sng" dirty="0">
                <a:hlinkClick r:id="rId3"/>
              </a:rPr>
              <a:t>https://www.tdcj.state.tx.us/death_row/dr_executed_offenders.html</a:t>
            </a:r>
            <a:endParaRPr lang="en-US" dirty="0"/>
          </a:p>
          <a:p>
            <a:r>
              <a:rPr lang="en-US" dirty="0"/>
              <a:t>(caveat: they are not from recordings; they are written down by staff and not always verbatim)</a:t>
            </a:r>
          </a:p>
        </p:txBody>
      </p:sp>
      <p:sp>
        <p:nvSpPr>
          <p:cNvPr id="4" name="Slide Number Placeholder 3"/>
          <p:cNvSpPr>
            <a:spLocks noGrp="1"/>
          </p:cNvSpPr>
          <p:nvPr>
            <p:ph type="sldNum" sz="quarter" idx="10"/>
          </p:nvPr>
        </p:nvSpPr>
        <p:spPr/>
        <p:txBody>
          <a:bodyPr/>
          <a:lstStyle/>
          <a:p>
            <a:fld id="{9D26B19C-E0AC-47B4-83FB-C8C1A190676E}" type="slidenum">
              <a:rPr lang="en-US" smtClean="0"/>
              <a:t>50</a:t>
            </a:fld>
            <a:endParaRPr lang="en-US"/>
          </a:p>
        </p:txBody>
      </p:sp>
    </p:spTree>
    <p:extLst>
      <p:ext uri="{BB962C8B-B14F-4D97-AF65-F5344CB8AC3E}">
        <p14:creationId xmlns:p14="http://schemas.microsoft.com/office/powerpoint/2010/main" val="3384942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with human sources ,we sometimes get led to believe something might be true, but our gut says maybe it’s not. </a:t>
            </a:r>
          </a:p>
          <a:p>
            <a:endParaRPr lang="en-US" dirty="0"/>
          </a:p>
          <a:p>
            <a:r>
              <a:rPr lang="en-US" dirty="0" smtClean="0"/>
              <a:t>There are all kinds of ways your analysis results can end up with big outliers or unusual results – and the majority of the time it’s either the result of faulty data to begin with or some error in the analysis. But we can prevent publishing something incorrect or out of context by following the same rules we use with human sources --- checking our results against other sources and looking for ways to disprove the results.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a:t>
            </a:fld>
            <a:endParaRPr lang="en-US"/>
          </a:p>
        </p:txBody>
      </p:sp>
    </p:spTree>
    <p:extLst>
      <p:ext uri="{BB962C8B-B14F-4D97-AF65-F5344CB8AC3E}">
        <p14:creationId xmlns:p14="http://schemas.microsoft.com/office/powerpoint/2010/main" val="127882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TV reporter  requested the </a:t>
            </a:r>
            <a:r>
              <a:rPr lang="en-US" dirty="0"/>
              <a:t>US Fish &amp; Wildlife’s Database of Seized Non-Live Animal Wildlife </a:t>
            </a:r>
            <a:r>
              <a:rPr lang="en-US" dirty="0" smtClean="0"/>
              <a:t>Products. They visited the storage facility where the seized items are held --- they saw  purses </a:t>
            </a:r>
            <a:r>
              <a:rPr lang="en-US" dirty="0"/>
              <a:t>made of bloated bullfrogs, </a:t>
            </a:r>
            <a:r>
              <a:rPr lang="en-US" dirty="0" smtClean="0"/>
              <a:t>corset </a:t>
            </a:r>
            <a:r>
              <a:rPr lang="en-US" dirty="0"/>
              <a:t>made of caiman, the Alexander McQueen haute couture gown, a $2000 Dior reticulated python handbag, a $10,000 scarf made of Tibetan Antelope, the rhino horn, the tiger heads, the elephant tusks, dozens of bottles of pit viper wine (replete with fully intact viper staring at you from inside the bottle), a giant plastic bag of snake gall bladders (seriously) and, um, dried male tiger reproductive organs.</a:t>
            </a:r>
          </a:p>
        </p:txBody>
      </p:sp>
      <p:sp>
        <p:nvSpPr>
          <p:cNvPr id="4" name="Slide Number Placeholder 3"/>
          <p:cNvSpPr>
            <a:spLocks noGrp="1"/>
          </p:cNvSpPr>
          <p:nvPr>
            <p:ph type="sldNum" sz="quarter" idx="10"/>
          </p:nvPr>
        </p:nvSpPr>
        <p:spPr/>
        <p:txBody>
          <a:bodyPr/>
          <a:lstStyle/>
          <a:p>
            <a:fld id="{9D26B19C-E0AC-47B4-83FB-C8C1A190676E}" type="slidenum">
              <a:rPr lang="en-US" smtClean="0"/>
              <a:t>51</a:t>
            </a:fld>
            <a:endParaRPr lang="en-US"/>
          </a:p>
        </p:txBody>
      </p:sp>
    </p:spTree>
    <p:extLst>
      <p:ext uri="{BB962C8B-B14F-4D97-AF65-F5344CB8AC3E}">
        <p14:creationId xmlns:p14="http://schemas.microsoft.com/office/powerpoint/2010/main" val="14795603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 Star regularly gets a database of rescued animals and they turned it into an online visualization.</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52</a:t>
            </a:fld>
            <a:endParaRPr lang="en-US"/>
          </a:p>
        </p:txBody>
      </p:sp>
    </p:spTree>
    <p:extLst>
      <p:ext uri="{BB962C8B-B14F-4D97-AF65-F5344CB8AC3E}">
        <p14:creationId xmlns:p14="http://schemas.microsoft.com/office/powerpoint/2010/main" val="12786492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Massachusetts has a database of all the people awarded one-day certificates to conduct a </a:t>
            </a:r>
            <a:r>
              <a:rPr lang="en-US" dirty="0" err="1"/>
              <a:t>wedding.Muckrock</a:t>
            </a:r>
            <a:r>
              <a:rPr lang="en-US" dirty="0"/>
              <a:t> got the 2013 list and put it online.</a:t>
            </a:r>
            <a:br>
              <a:rPr lang="en-US" dirty="0"/>
            </a:br>
            <a:r>
              <a:rPr lang="en-US" dirty="0">
                <a:hlinkClick r:id="rId3"/>
              </a:rPr>
              <a:t>https://www.muckrock.com/foi/massachusetts-1/one-day-marriage-designations-all-2013-10032/</a:t>
            </a:r>
            <a:r>
              <a:rPr lang="en-US" dirty="0"/>
              <a:t/>
            </a:r>
            <a:br>
              <a:rPr lang="en-US" dirty="0"/>
            </a:br>
            <a:endParaRPr lang="en-US" dirty="0"/>
          </a:p>
          <a:p>
            <a:r>
              <a:rPr lang="en-US" dirty="0"/>
              <a:t/>
            </a:r>
            <a:br>
              <a:rPr lang="en-US" dirty="0"/>
            </a:br>
            <a:endParaRPr lang="en-US" dirty="0"/>
          </a:p>
          <a:p>
            <a:r>
              <a:rPr lang="en-US" dirty="0" smtClean="0"/>
              <a:t>Todd </a:t>
            </a:r>
            <a:r>
              <a:rPr lang="en-US" dirty="0" err="1" smtClean="0"/>
              <a:t>Wallack</a:t>
            </a:r>
            <a:r>
              <a:rPr lang="en-US" dirty="0" smtClean="0"/>
              <a:t> </a:t>
            </a:r>
            <a:r>
              <a:rPr lang="en-US" dirty="0"/>
              <a:t>used the broader database to write a small item on all the marriages overseen by then Governor Deval Patrick:</a:t>
            </a:r>
          </a:p>
          <a:p>
            <a:r>
              <a:rPr lang="en-US" dirty="0"/>
              <a:t> </a:t>
            </a:r>
            <a:r>
              <a:rPr lang="en-US" dirty="0">
                <a:hlinkClick r:id="rId4"/>
              </a:rPr>
              <a:t>http://www.bostonglobe.com/news/politics/2014/07/24/capitalsource/uFzAb6wjVI27eUftwVArqL/story.html</a:t>
            </a:r>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53</a:t>
            </a:fld>
            <a:endParaRPr lang="en-US"/>
          </a:p>
        </p:txBody>
      </p:sp>
    </p:spTree>
    <p:extLst>
      <p:ext uri="{BB962C8B-B14F-4D97-AF65-F5344CB8AC3E}">
        <p14:creationId xmlns:p14="http://schemas.microsoft.com/office/powerpoint/2010/main" val="16432755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reached a point where there’s so much data online now that I can no longer maintain a thorough list like this – places where I can download data. This is a very, very basic and incomplete list. If you come to me and ask where you can find data on a particular subject, it’s a crap-shoot as to whether I will know. Most likely I will give you advice on how to go about finding sites like this. </a:t>
            </a:r>
          </a:p>
          <a:p>
            <a:endParaRPr lang="en-US" dirty="0"/>
          </a:p>
          <a:p>
            <a:r>
              <a:rPr lang="en-US" dirty="0" smtClean="0"/>
              <a:t>There are a couple key things:</a:t>
            </a:r>
          </a:p>
          <a:p>
            <a:pPr marL="228600" indent="-228600">
              <a:buAutoNum type="arabicParenR"/>
            </a:pPr>
            <a:r>
              <a:rPr lang="en-US" dirty="0" smtClean="0"/>
              <a:t>Ask your human sources</a:t>
            </a:r>
          </a:p>
          <a:p>
            <a:pPr marL="228600" indent="-228600">
              <a:buAutoNum type="arabicParenR"/>
            </a:pPr>
            <a:r>
              <a:rPr lang="en-US" dirty="0" smtClean="0"/>
              <a:t>Look at the methodology or footnotes of reports for names of databases or names of agencies that supplied data and then Google those names</a:t>
            </a:r>
          </a:p>
          <a:p>
            <a:pPr marL="228600" indent="-228600">
              <a:buAutoNum type="arabicParenR"/>
            </a:pPr>
            <a:r>
              <a:rPr lang="en-US" dirty="0" smtClean="0"/>
              <a:t>Sometimes you can Google a term and tack on “.</a:t>
            </a:r>
            <a:r>
              <a:rPr lang="en-US" dirty="0" err="1" smtClean="0"/>
              <a:t>xls</a:t>
            </a:r>
            <a:r>
              <a:rPr lang="en-US" dirty="0" smtClean="0"/>
              <a:t>” or “.</a:t>
            </a:r>
            <a:r>
              <a:rPr lang="en-US" dirty="0" err="1" smtClean="0"/>
              <a:t>xlsx</a:t>
            </a:r>
            <a:r>
              <a:rPr lang="en-US" dirty="0" smtClean="0"/>
              <a:t>” to the search phrase to find spreadsheets that might have data you want. </a:t>
            </a:r>
            <a:r>
              <a:rPr lang="en-US" dirty="0"/>
              <a:t> </a:t>
            </a:r>
            <a:r>
              <a:rPr lang="en-US" dirty="0" smtClean="0"/>
              <a:t> But I’m finding most agencies are storing their data in searchable databases that you can download from.</a:t>
            </a:r>
          </a:p>
          <a:p>
            <a:pPr marL="228600" indent="-228600">
              <a:buAutoNum type="arabicParenR"/>
            </a:pPr>
            <a:r>
              <a:rPr lang="en-US" dirty="0" smtClean="0"/>
              <a:t>When you do find a web page with searchable data, look carefully for download options. They aren’t always obvious, but I’m finding it is usually there.</a:t>
            </a:r>
          </a:p>
        </p:txBody>
      </p:sp>
      <p:sp>
        <p:nvSpPr>
          <p:cNvPr id="4" name="Slide Number Placeholder 3"/>
          <p:cNvSpPr>
            <a:spLocks noGrp="1"/>
          </p:cNvSpPr>
          <p:nvPr>
            <p:ph type="sldNum" sz="quarter" idx="10"/>
          </p:nvPr>
        </p:nvSpPr>
        <p:spPr/>
        <p:txBody>
          <a:bodyPr/>
          <a:lstStyle/>
          <a:p>
            <a:fld id="{9D26B19C-E0AC-47B4-83FB-C8C1A190676E}" type="slidenum">
              <a:rPr lang="en-US" smtClean="0"/>
              <a:t>54</a:t>
            </a:fld>
            <a:endParaRPr lang="en-US"/>
          </a:p>
        </p:txBody>
      </p:sp>
    </p:spTree>
    <p:extLst>
      <p:ext uri="{BB962C8B-B14F-4D97-AF65-F5344CB8AC3E}">
        <p14:creationId xmlns:p14="http://schemas.microsoft.com/office/powerpoint/2010/main" val="5895711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55</a:t>
            </a:fld>
            <a:endParaRPr lang="en-US"/>
          </a:p>
        </p:txBody>
      </p:sp>
    </p:spTree>
    <p:extLst>
      <p:ext uri="{BB962C8B-B14F-4D97-AF65-F5344CB8AC3E}">
        <p14:creationId xmlns:p14="http://schemas.microsoft.com/office/powerpoint/2010/main" val="4724912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coming into this job, my marching orders are to help all corners of the newsroom do more and better data reporting. Since it’s impossible for me to do 10 things at the same time, that means I need to work hard at teaching everybody else to fish. </a:t>
            </a:r>
          </a:p>
          <a:p>
            <a:endParaRPr lang="en-US" dirty="0"/>
          </a:p>
          <a:p>
            <a:r>
              <a:rPr lang="en-US" dirty="0" smtClean="0"/>
              <a:t>But there will certainly be situations where the analysis is too complicated or the story is too important and I will need to be involved in the gathering and analysis and reporting.  </a:t>
            </a:r>
          </a:p>
          <a:p>
            <a:endParaRPr lang="en-US" dirty="0"/>
          </a:p>
          <a:p>
            <a:r>
              <a:rPr lang="en-US" dirty="0" smtClean="0"/>
              <a:t>The same is true of Jeff Hargarten, who is our primary means of getting interactive data on the web. </a:t>
            </a:r>
          </a:p>
          <a:p>
            <a:endParaRPr lang="en-US" dirty="0"/>
          </a:p>
          <a:p>
            <a:r>
              <a:rPr lang="en-US" dirty="0" smtClean="0"/>
              <a:t>Both Jeff and I would like to be partners with you. It will not work very well if you view us as a “service desk” that produces something and walks away.  We should be involved in the process, from start to finish. </a:t>
            </a:r>
          </a:p>
          <a:p>
            <a:endParaRPr lang="en-US" dirty="0"/>
          </a:p>
          <a:p>
            <a:r>
              <a:rPr lang="en-US" dirty="0" smtClean="0"/>
              <a:t>And since our resources are limited, it’s crucial that you contact us as early as possible – and also realize that we might not be able to help you. It’s all going to depend on what we have on our plates and the priority of your story against what we already have. It’s always worth asking us though.</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56</a:t>
            </a:fld>
            <a:endParaRPr lang="en-US"/>
          </a:p>
        </p:txBody>
      </p:sp>
    </p:spTree>
    <p:extLst>
      <p:ext uri="{BB962C8B-B14F-4D97-AF65-F5344CB8AC3E}">
        <p14:creationId xmlns:p14="http://schemas.microsoft.com/office/powerpoint/2010/main" val="23414936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small </a:t>
            </a:r>
            <a:r>
              <a:rPr lang="en-US" dirty="0" smtClean="0"/>
              <a:t>– find a relatively straightforward story or two that you can do and get a success or two under your belt before trying something more complex</a:t>
            </a:r>
          </a:p>
          <a:p>
            <a:r>
              <a:rPr lang="en-US" dirty="0" smtClean="0"/>
              <a:t>--if You haven’t done any data analysis and/or are not comfortable in Excel, start by pushing yourself to use more summary data. Instead of asking your sources for just one or two numbers, broaden it out to something more. Gradually move toward analysis of raw data</a:t>
            </a:r>
            <a:endParaRPr lang="en-US" dirty="0"/>
          </a:p>
          <a:p>
            <a:r>
              <a:rPr lang="en-US" dirty="0" smtClean="0"/>
              <a:t>--Using numbers without fear class</a:t>
            </a:r>
          </a:p>
          <a:p>
            <a:r>
              <a:rPr lang="en-US" dirty="0" smtClean="0"/>
              <a:t>--we’re expecting to do more training in summer (a little) and more in the fall, including more hands-on kinds of things in Excel, Tableau, maybe Access. Stay tuned.</a:t>
            </a:r>
          </a:p>
          <a:p>
            <a:r>
              <a:rPr lang="en-US" dirty="0" smtClean="0"/>
              <a:t>--Data Literacy book or “computer-assisted reporting: a practical guide”</a:t>
            </a:r>
          </a:p>
          <a:p>
            <a:r>
              <a:rPr lang="en-US" dirty="0" smtClean="0"/>
              <a:t>--Slack data channel</a:t>
            </a:r>
          </a:p>
          <a:p>
            <a:r>
              <a:rPr lang="en-US" dirty="0" smtClean="0"/>
              <a:t>---bulletproof your analysis</a:t>
            </a:r>
          </a:p>
          <a:p>
            <a:r>
              <a:rPr lang="en-US" dirty="0" smtClean="0"/>
              <a:t>--lots more training materials on my website</a:t>
            </a:r>
          </a:p>
        </p:txBody>
      </p:sp>
      <p:sp>
        <p:nvSpPr>
          <p:cNvPr id="4" name="Slide Number Placeholder 3"/>
          <p:cNvSpPr>
            <a:spLocks noGrp="1"/>
          </p:cNvSpPr>
          <p:nvPr>
            <p:ph type="sldNum" sz="quarter" idx="10"/>
          </p:nvPr>
        </p:nvSpPr>
        <p:spPr/>
        <p:txBody>
          <a:bodyPr/>
          <a:lstStyle/>
          <a:p>
            <a:fld id="{9D26B19C-E0AC-47B4-83FB-C8C1A190676E}" type="slidenum">
              <a:rPr lang="en-US" smtClean="0"/>
              <a:t>57</a:t>
            </a:fld>
            <a:endParaRPr lang="en-US"/>
          </a:p>
        </p:txBody>
      </p:sp>
    </p:spTree>
    <p:extLst>
      <p:ext uri="{BB962C8B-B14F-4D97-AF65-F5344CB8AC3E}">
        <p14:creationId xmlns:p14="http://schemas.microsoft.com/office/powerpoint/2010/main" val="26753451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58</a:t>
            </a:fld>
            <a:endParaRPr lang="en-US"/>
          </a:p>
        </p:txBody>
      </p:sp>
    </p:spTree>
    <p:extLst>
      <p:ext uri="{BB962C8B-B14F-4D97-AF65-F5344CB8AC3E}">
        <p14:creationId xmlns:p14="http://schemas.microsoft.com/office/powerpoint/2010/main" val="4031037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people, we have to approach data analysis with the understanding that the only answers we’re going to get are ones that the data has the “knowledge” to answer. If something is not in the data you request, you might not be able to get the answer you want. </a:t>
            </a:r>
          </a:p>
          <a:p>
            <a:endParaRPr lang="en-US" dirty="0" smtClean="0"/>
          </a:p>
          <a:p>
            <a:r>
              <a:rPr lang="en-US" dirty="0" smtClean="0"/>
              <a:t>Several years ago, a reporter at the </a:t>
            </a:r>
            <a:r>
              <a:rPr lang="en-US" dirty="0" err="1" smtClean="0"/>
              <a:t>PiPress</a:t>
            </a:r>
            <a:r>
              <a:rPr lang="en-US" dirty="0" smtClean="0"/>
              <a:t> asked for data on foster care homes that had had their licenses suspended or revoked. She asked that the data include the reason the license was pulled. DHS kind of freaked out on us. We got their data people to have a phone conference with us and then they explained that their database doesn’t include the reason – that information only existed in their paper records. The database was essentially an index of their paper records.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6</a:t>
            </a:fld>
            <a:endParaRPr lang="en-US"/>
          </a:p>
        </p:txBody>
      </p:sp>
    </p:spTree>
    <p:extLst>
      <p:ext uri="{BB962C8B-B14F-4D97-AF65-F5344CB8AC3E}">
        <p14:creationId xmlns:p14="http://schemas.microsoft.com/office/powerpoint/2010/main" val="3254789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analysis and reporting phase of the story should be one –going back and forth between data and human sources. Oftentimes, the humans will lead you to something in the data that you hadn’t thought to look for before.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7</a:t>
            </a:fld>
            <a:endParaRPr lang="en-US" dirty="0"/>
          </a:p>
        </p:txBody>
      </p:sp>
    </p:spTree>
    <p:extLst>
      <p:ext uri="{BB962C8B-B14F-4D97-AF65-F5344CB8AC3E}">
        <p14:creationId xmlns:p14="http://schemas.microsoft.com/office/powerpoint/2010/main" val="1212501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people who will know the topic or the particular dataset better than we do and it’s crucial that we get their feedback on our analysis. If they question our analysis, even slightly, it’s important to go back and review our work, if not re-do it altogether.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8</a:t>
            </a:fld>
            <a:endParaRPr lang="en-US"/>
          </a:p>
        </p:txBody>
      </p:sp>
    </p:spTree>
    <p:extLst>
      <p:ext uri="{BB962C8B-B14F-4D97-AF65-F5344CB8AC3E}">
        <p14:creationId xmlns:p14="http://schemas.microsoft.com/office/powerpoint/2010/main" val="2692473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get too much farther, I’d like to take some time to just talk about what I mean when I use the word “data.”</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9</a:t>
            </a:fld>
            <a:endParaRPr lang="en-US"/>
          </a:p>
        </p:txBody>
      </p:sp>
    </p:spTree>
    <p:extLst>
      <p:ext uri="{BB962C8B-B14F-4D97-AF65-F5344CB8AC3E}">
        <p14:creationId xmlns:p14="http://schemas.microsoft.com/office/powerpoint/2010/main" val="4817977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A133784-CF7F-427A-8C25-D5AAA62057B5}" type="datetimeFigureOut">
              <a:rPr lang="en-US" smtClean="0"/>
              <a:t>5/7/2015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B24D4583-BC9E-4DF4-A93F-637788DE70F0}"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3357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5/7/2015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36079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1128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7975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844059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9530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9120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5959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56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661887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6364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133784-CF7F-427A-8C25-D5AAA62057B5}" type="datetimeFigureOut">
              <a:rPr lang="en-US" smtClean="0"/>
              <a:t>5/7/2015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3160310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A133784-CF7F-427A-8C25-D5AAA62057B5}" type="datetimeFigureOut">
              <a:rPr lang="en-US" smtClean="0"/>
              <a:t>5/7/2015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4D4583-BC9E-4DF4-A93F-637788DE70F0}"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4491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A133784-CF7F-427A-8C25-D5AAA62057B5}" type="datetimeFigureOut">
              <a:rPr lang="en-US" smtClean="0"/>
              <a:t>5/7/2015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4960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133784-CF7F-427A-8C25-D5AAA62057B5}" type="datetimeFigureOut">
              <a:rPr lang="en-US" smtClean="0"/>
              <a:t>5/7/2015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413754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5/7/2015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333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5/7/2015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4194970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133784-CF7F-427A-8C25-D5AAA62057B5}" type="datetimeFigureOut">
              <a:rPr lang="en-US" smtClean="0"/>
              <a:t>5/7/2015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4D4583-BC9E-4DF4-A93F-637788DE70F0}" type="slidenum">
              <a:rPr lang="en-US" smtClean="0"/>
              <a:t>‹#›</a:t>
            </a:fld>
            <a:endParaRPr lang="en-US"/>
          </a:p>
        </p:txBody>
      </p:sp>
    </p:spTree>
    <p:extLst>
      <p:ext uri="{BB962C8B-B14F-4D97-AF65-F5344CB8AC3E}">
        <p14:creationId xmlns:p14="http://schemas.microsoft.com/office/powerpoint/2010/main" val="1108998157"/>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ribnet.startribune.com/wp-content/uploads/2014/01/StarTrib_Logo_Hor_Signature.png"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twincities.com/familyouting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hyperlink" Target="http://www.sptimes.com/2006/02/26/Pasco/_May_I_have_your_atte.s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www.reuters.com/investigates/adoption/"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2.xml.rels><?xml version="1.0" encoding="UTF-8" standalone="yes"?>
<Relationships xmlns="http://schemas.openxmlformats.org/package/2006/relationships"><Relationship Id="rId3" Type="http://schemas.openxmlformats.org/officeDocument/2006/relationships/hyperlink" Target="http://usatoday30.usatoday.com/news/nation/mass-killings/index.html"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6.jpg"/></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51.jpg"/></Relationships>
</file>

<file path=ppt/slides/_rels/slide54.xml.rels><?xml version="1.0" encoding="UTF-8" standalone="yes"?>
<Relationships xmlns="http://schemas.openxmlformats.org/package/2006/relationships"><Relationship Id="rId8" Type="http://schemas.openxmlformats.org/officeDocument/2006/relationships/hyperlink" Target="http://mn.gov/admin/demography/" TargetMode="External"/><Relationship Id="rId13" Type="http://schemas.openxmlformats.org/officeDocument/2006/relationships/hyperlink" Target="http://www.census.gov/" TargetMode="External"/><Relationship Id="rId18" Type="http://schemas.openxmlformats.org/officeDocument/2006/relationships/hyperlink" Target="http://nces.ed.gov/" TargetMode="External"/><Relationship Id="rId3" Type="http://schemas.openxmlformats.org/officeDocument/2006/relationships/hyperlink" Target="http://www.oir.umn.edu/" TargetMode="External"/><Relationship Id="rId7" Type="http://schemas.openxmlformats.org/officeDocument/2006/relationships/hyperlink" Target="http://electionresults.sos.state.mn.us/" TargetMode="External"/><Relationship Id="rId12" Type="http://schemas.openxmlformats.org/officeDocument/2006/relationships/hyperlink" Target="http://censusreporter.org/" TargetMode="External"/><Relationship Id="rId17" Type="http://schemas.openxmlformats.org/officeDocument/2006/relationships/hyperlink" Target="http://www.ncdc.noaa.gov/stormevents/" TargetMode="External"/><Relationship Id="rId2" Type="http://schemas.openxmlformats.org/officeDocument/2006/relationships/notesSlide" Target="../notesSlides/notesSlide53.xml"/><Relationship Id="rId16" Type="http://schemas.openxmlformats.org/officeDocument/2006/relationships/hyperlink" Target="http://www.dispositionservices.dla.mil/EFOIA-Privacy/Pages/ereadingroom.aspx#1033" TargetMode="External"/><Relationship Id="rId20" Type="http://schemas.openxmlformats.org/officeDocument/2006/relationships/hyperlink" Target="http://www.usda.gov/wps/portal/usda/usdahome?navid=DATA_STATISTICS" TargetMode="External"/><Relationship Id="rId1" Type="http://schemas.openxmlformats.org/officeDocument/2006/relationships/slideLayout" Target="../slideLayouts/slideLayout4.xml"/><Relationship Id="rId6" Type="http://schemas.openxmlformats.org/officeDocument/2006/relationships/hyperlink" Target="http://www.cfbreport.state.mn.us/dataViewer/cfbsearch_disclaimer.html" TargetMode="External"/><Relationship Id="rId11" Type="http://schemas.openxmlformats.org/officeDocument/2006/relationships/hyperlink" Target="https://gisdata.mn.gov/" TargetMode="External"/><Relationship Id="rId5" Type="http://schemas.openxmlformats.org/officeDocument/2006/relationships/hyperlink" Target="http://education.state.mn.us/MDE/Data/" TargetMode="External"/><Relationship Id="rId15" Type="http://schemas.openxmlformats.org/officeDocument/2006/relationships/hyperlink" Target="http://www.nhtsa.gov/FARS" TargetMode="External"/><Relationship Id="rId10" Type="http://schemas.openxmlformats.org/officeDocument/2006/relationships/hyperlink" Target="http://opendata.minneapolismn.gov/" TargetMode="External"/><Relationship Id="rId19" Type="http://schemas.openxmlformats.org/officeDocument/2006/relationships/hyperlink" Target="http://nces.ed.gov/ipeds/" TargetMode="External"/><Relationship Id="rId4" Type="http://schemas.openxmlformats.org/officeDocument/2006/relationships/hyperlink" Target="http://mn.gov/mmb/transparency-mn/" TargetMode="External"/><Relationship Id="rId9" Type="http://schemas.openxmlformats.org/officeDocument/2006/relationships/hyperlink" Target="http://www.metrocouncil.org/Data-and-Maps.aspx" TargetMode="External"/><Relationship Id="rId14" Type="http://schemas.openxmlformats.org/officeDocument/2006/relationships/hyperlink" Target="http://www.bls.gov/"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www.amazon.com/Data-Literacy-David-L-Herzog/dp/1483333469/ref=sr_1_1?s=books&amp;ie=UTF8&amp;qid=1429826903&amp;sr=1-1&amp;keywords=data+literacy+in+books"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hyperlink" Target="http://mjwebster.github.io/DataJ" TargetMode="External"/><Relationship Id="rId4" Type="http://schemas.openxmlformats.org/officeDocument/2006/relationships/hyperlink" Target="http://store.ire.org/collections/frontpage/products/pre-order-computer-assisted-reporting-a-practical-guide-4th-edition"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7.xml"/><Relationship Id="rId1" Type="http://schemas.openxmlformats.org/officeDocument/2006/relationships/slideLayout" Target="../slideLayouts/slideLayout9.xml"/><Relationship Id="rId4" Type="http://schemas.openxmlformats.org/officeDocument/2006/relationships/hyperlink" Target="http://mjwebster.github.io/DataJ"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64658" y="1883832"/>
            <a:ext cx="8624047" cy="1355479"/>
          </a:xfrm>
          <a:effectLst>
            <a:softEdge rad="0"/>
          </a:effectLst>
        </p:spPr>
        <p:txBody>
          <a:bodyPr>
            <a:noAutofit/>
          </a:bodyPr>
          <a:lstStyle/>
          <a:p>
            <a:r>
              <a:rPr lang="en-US" sz="7200" dirty="0" smtClean="0">
                <a:solidFill>
                  <a:schemeClr val="accent2">
                    <a:lumMod val="50000"/>
                  </a:schemeClr>
                </a:solidFill>
              </a:rPr>
              <a:t>Data state of mind</a:t>
            </a:r>
            <a:endParaRPr lang="en-US" sz="7200" dirty="0">
              <a:solidFill>
                <a:schemeClr val="accent2">
                  <a:lumMod val="50000"/>
                </a:schemeClr>
              </a:solidFill>
            </a:endParaRPr>
          </a:p>
        </p:txBody>
      </p:sp>
      <p:sp>
        <p:nvSpPr>
          <p:cNvPr id="6" name="Subtitle 5"/>
          <p:cNvSpPr>
            <a:spLocks noGrp="1"/>
          </p:cNvSpPr>
          <p:nvPr>
            <p:ph type="body" sz="half" idx="2"/>
          </p:nvPr>
        </p:nvSpPr>
        <p:spPr>
          <a:xfrm>
            <a:off x="3635473" y="3391620"/>
            <a:ext cx="4396902" cy="1598669"/>
          </a:xfrm>
        </p:spPr>
        <p:txBody>
          <a:bodyPr>
            <a:normAutofit lnSpcReduction="10000"/>
          </a:bodyPr>
          <a:lstStyle/>
          <a:p>
            <a:r>
              <a:rPr lang="en-US" sz="2400" dirty="0" smtClean="0"/>
              <a:t>MaryJo Webster</a:t>
            </a:r>
            <a:br>
              <a:rPr lang="en-US" sz="2400" dirty="0" smtClean="0"/>
            </a:br>
            <a:r>
              <a:rPr lang="en-US" sz="2400" dirty="0" smtClean="0"/>
              <a:t>CAR Editor</a:t>
            </a:r>
            <a:br>
              <a:rPr lang="en-US" sz="2400" dirty="0" smtClean="0"/>
            </a:br>
            <a:r>
              <a:rPr lang="en-US" sz="2400" dirty="0" smtClean="0"/>
              <a:t>maryjo.webster@startribune.com</a:t>
            </a:r>
            <a:br>
              <a:rPr lang="en-US" sz="2400" dirty="0" smtClean="0"/>
            </a:br>
            <a:r>
              <a:rPr lang="en-US" sz="2400" dirty="0" smtClean="0"/>
              <a:t>@</a:t>
            </a:r>
            <a:r>
              <a:rPr lang="en-US" sz="2400" dirty="0" err="1" smtClean="0"/>
              <a:t>MaryJoWebster</a:t>
            </a:r>
            <a:endParaRPr lang="en-US" sz="2400" dirty="0" smtClean="0"/>
          </a:p>
          <a:p>
            <a:endParaRPr lang="en-US" dirty="0"/>
          </a:p>
        </p:txBody>
      </p:sp>
      <p:pic>
        <p:nvPicPr>
          <p:cNvPr id="8" name="Picture 7" descr="StarTrib_Logo_Hor_Signature">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4570014" y="1151404"/>
            <a:ext cx="2619375" cy="628650"/>
          </a:xfrm>
          <a:prstGeom prst="rect">
            <a:avLst/>
          </a:prstGeom>
          <a:noFill/>
          <a:ln>
            <a:noFill/>
          </a:ln>
        </p:spPr>
      </p:pic>
    </p:spTree>
    <p:extLst>
      <p:ext uri="{BB962C8B-B14F-4D97-AF65-F5344CB8AC3E}">
        <p14:creationId xmlns:p14="http://schemas.microsoft.com/office/powerpoint/2010/main" val="30459423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lice stats image"/>
          <p:cNvPicPr>
            <a:picLocks noChangeAspect="1" noChangeArrowheads="1"/>
          </p:cNvPicPr>
          <p:nvPr/>
        </p:nvPicPr>
        <p:blipFill>
          <a:blip r:embed="rId3" cstate="print"/>
          <a:srcRect/>
          <a:stretch>
            <a:fillRect/>
          </a:stretch>
        </p:blipFill>
        <p:spPr bwMode="auto">
          <a:xfrm>
            <a:off x="3280801" y="1032901"/>
            <a:ext cx="8086725" cy="4505325"/>
          </a:xfrm>
          <a:prstGeom prst="rect">
            <a:avLst/>
          </a:prstGeom>
          <a:noFill/>
        </p:spPr>
      </p:pic>
      <p:sp>
        <p:nvSpPr>
          <p:cNvPr id="5" name="TextBox 4"/>
          <p:cNvSpPr txBox="1"/>
          <p:nvPr/>
        </p:nvSpPr>
        <p:spPr>
          <a:xfrm>
            <a:off x="717176" y="1564324"/>
            <a:ext cx="2339789" cy="1938992"/>
          </a:xfrm>
          <a:prstGeom prst="rect">
            <a:avLst/>
          </a:prstGeom>
          <a:noFill/>
        </p:spPr>
        <p:txBody>
          <a:bodyPr wrap="square" rtlCol="0">
            <a:spAutoFit/>
          </a:bodyPr>
          <a:lstStyle/>
          <a:p>
            <a:pPr algn="ctr"/>
            <a:r>
              <a:rPr lang="en-US" sz="4000" dirty="0" smtClean="0"/>
              <a:t>Aggregate</a:t>
            </a:r>
          </a:p>
          <a:p>
            <a:pPr algn="ctr"/>
            <a:r>
              <a:rPr lang="en-US" sz="4000" dirty="0" smtClean="0"/>
              <a:t>or </a:t>
            </a:r>
          </a:p>
          <a:p>
            <a:pPr algn="ctr"/>
            <a:r>
              <a:rPr lang="en-US" sz="4000" dirty="0" smtClean="0"/>
              <a:t>Summary</a:t>
            </a:r>
            <a:endParaRPr lang="en-US" sz="4000" dirty="0"/>
          </a:p>
        </p:txBody>
      </p:sp>
    </p:spTree>
    <p:extLst>
      <p:ext uri="{BB962C8B-B14F-4D97-AF65-F5344CB8AC3E}">
        <p14:creationId xmlns:p14="http://schemas.microsoft.com/office/powerpoint/2010/main" val="2803488076"/>
      </p:ext>
    </p:extLst>
  </p:cSld>
  <p:clrMapOvr>
    <a:masterClrMapping/>
  </p:clrMapOvr>
  <mc:AlternateContent xmlns:mc="http://schemas.openxmlformats.org/markup-compatibility/2006" xmlns:p14="http://schemas.microsoft.com/office/powerpoint/2010/main">
    <mc:Choice Requires="p14">
      <p:transition p14:dur="100" advTm="7059">
        <p:cut/>
      </p:transition>
    </mc:Choice>
    <mc:Fallback xmlns="">
      <p:transition advTm="7059">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we can ask the aggregate data?</a:t>
            </a:r>
            <a:endParaRPr lang="en-US" dirty="0"/>
          </a:p>
        </p:txBody>
      </p:sp>
      <p:sp>
        <p:nvSpPr>
          <p:cNvPr id="3" name="Content Placeholder 2"/>
          <p:cNvSpPr>
            <a:spLocks noGrp="1"/>
          </p:cNvSpPr>
          <p:nvPr>
            <p:ph idx="1"/>
          </p:nvPr>
        </p:nvSpPr>
        <p:spPr/>
        <p:txBody>
          <a:bodyPr/>
          <a:lstStyle/>
          <a:p>
            <a:r>
              <a:rPr lang="en-US" dirty="0" smtClean="0"/>
              <a:t>Which crime(s) had biggest increase or decrease across the three years</a:t>
            </a:r>
          </a:p>
          <a:p>
            <a:r>
              <a:rPr lang="en-US" dirty="0" smtClean="0"/>
              <a:t>Compare property crime to crimes against persons</a:t>
            </a:r>
          </a:p>
          <a:p>
            <a:endParaRPr lang="en-US" dirty="0" smtClean="0"/>
          </a:p>
          <a:p>
            <a:endParaRPr lang="en-US" dirty="0" smtClean="0"/>
          </a:p>
          <a:p>
            <a:endParaRPr lang="en-US" dirty="0"/>
          </a:p>
        </p:txBody>
      </p:sp>
    </p:spTree>
    <p:extLst>
      <p:ext uri="{BB962C8B-B14F-4D97-AF65-F5344CB8AC3E}">
        <p14:creationId xmlns:p14="http://schemas.microsoft.com/office/powerpoint/2010/main" val="3058671251"/>
      </p:ext>
    </p:extLst>
  </p:cSld>
  <p:clrMapOvr>
    <a:masterClrMapping/>
  </p:clrMapOvr>
  <mc:AlternateContent xmlns:mc="http://schemas.openxmlformats.org/markup-compatibility/2006" xmlns:p14="http://schemas.microsoft.com/office/powerpoint/2010/main">
    <mc:Choice Requires="p14">
      <p:transition p14:dur="100" advTm="221">
        <p:cut/>
      </p:transition>
    </mc:Choice>
    <mc:Fallback xmlns="">
      <p:transition advTm="221">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515" y="1096279"/>
            <a:ext cx="10058400" cy="2906949"/>
          </a:xfrm>
          <a:prstGeom prst="rect">
            <a:avLst/>
          </a:prstGeom>
        </p:spPr>
      </p:pic>
    </p:spTree>
    <p:extLst>
      <p:ext uri="{BB962C8B-B14F-4D97-AF65-F5344CB8AC3E}">
        <p14:creationId xmlns:p14="http://schemas.microsoft.com/office/powerpoint/2010/main" val="2607726722"/>
      </p:ext>
    </p:extLst>
  </p:cSld>
  <p:clrMapOvr>
    <a:masterClrMapping/>
  </p:clrMapOvr>
  <mc:AlternateContent xmlns:mc="http://schemas.openxmlformats.org/markup-compatibility/2006" xmlns:p14="http://schemas.microsoft.com/office/powerpoint/2010/main">
    <mc:Choice Requires="p14">
      <p:transition p14:dur="100" advTm="55242">
        <p:cut/>
      </p:transition>
    </mc:Choice>
    <mc:Fallback xmlns="">
      <p:transition advTm="55242">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paul_crimedata.jpg"/>
          <p:cNvPicPr>
            <a:picLocks noChangeAspect="1"/>
          </p:cNvPicPr>
          <p:nvPr/>
        </p:nvPicPr>
        <p:blipFill>
          <a:blip r:embed="rId3" cstate="print"/>
          <a:stretch>
            <a:fillRect/>
          </a:stretch>
        </p:blipFill>
        <p:spPr>
          <a:xfrm>
            <a:off x="968600" y="1766047"/>
            <a:ext cx="10161034" cy="4274014"/>
          </a:xfrm>
          <a:prstGeom prst="rect">
            <a:avLst/>
          </a:prstGeom>
        </p:spPr>
      </p:pic>
      <p:sp>
        <p:nvSpPr>
          <p:cNvPr id="3" name="TextBox 2"/>
          <p:cNvSpPr txBox="1"/>
          <p:nvPr/>
        </p:nvSpPr>
        <p:spPr>
          <a:xfrm>
            <a:off x="2707342" y="934108"/>
            <a:ext cx="3935506" cy="646331"/>
          </a:xfrm>
          <a:prstGeom prst="rect">
            <a:avLst/>
          </a:prstGeom>
          <a:noFill/>
        </p:spPr>
        <p:txBody>
          <a:bodyPr wrap="square" rtlCol="0">
            <a:spAutoFit/>
          </a:bodyPr>
          <a:lstStyle/>
          <a:p>
            <a:r>
              <a:rPr lang="en-US" sz="3600" dirty="0" smtClean="0"/>
              <a:t>Raw data</a:t>
            </a:r>
            <a:endParaRPr lang="en-US" dirty="0"/>
          </a:p>
        </p:txBody>
      </p:sp>
    </p:spTree>
    <p:extLst>
      <p:ext uri="{BB962C8B-B14F-4D97-AF65-F5344CB8AC3E}">
        <p14:creationId xmlns:p14="http://schemas.microsoft.com/office/powerpoint/2010/main" val="396554532"/>
      </p:ext>
    </p:extLst>
  </p:cSld>
  <p:clrMapOvr>
    <a:masterClrMapping/>
  </p:clrMapOvr>
  <mc:AlternateContent xmlns:mc="http://schemas.openxmlformats.org/markup-compatibility/2006" xmlns:p14="http://schemas.microsoft.com/office/powerpoint/2010/main">
    <mc:Choice Requires="p14">
      <p:transition p14:dur="100" advTm="30280">
        <p:cut/>
      </p:transition>
    </mc:Choice>
    <mc:Fallback xmlns="">
      <p:transition advTm="30280">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for the raw data?</a:t>
            </a:r>
            <a:endParaRPr lang="en-US" dirty="0"/>
          </a:p>
        </p:txBody>
      </p:sp>
      <p:sp>
        <p:nvSpPr>
          <p:cNvPr id="3" name="Content Placeholder 2"/>
          <p:cNvSpPr>
            <a:spLocks noGrp="1"/>
          </p:cNvSpPr>
          <p:nvPr>
            <p:ph idx="1"/>
          </p:nvPr>
        </p:nvSpPr>
        <p:spPr/>
        <p:txBody>
          <a:bodyPr>
            <a:normAutofit lnSpcReduction="10000"/>
          </a:bodyPr>
          <a:lstStyle/>
          <a:p>
            <a:r>
              <a:rPr lang="en-US" dirty="0" smtClean="0"/>
              <a:t>Which neighborhood had biggest increase in crime?</a:t>
            </a:r>
          </a:p>
          <a:p>
            <a:r>
              <a:rPr lang="en-US" dirty="0" smtClean="0"/>
              <a:t>Were some parts of the city more prone to certain types of crimes than other neighborhoods?</a:t>
            </a:r>
          </a:p>
          <a:p>
            <a:r>
              <a:rPr lang="en-US" dirty="0" smtClean="0"/>
              <a:t>Is there a time of day or day of week when more crimes are reported?</a:t>
            </a:r>
          </a:p>
          <a:p>
            <a:r>
              <a:rPr lang="en-US" dirty="0" smtClean="0"/>
              <a:t>Per capita crime rates</a:t>
            </a:r>
          </a:p>
          <a:p>
            <a:r>
              <a:rPr lang="en-US" dirty="0" smtClean="0"/>
              <a:t>You can turn this into a map!</a:t>
            </a:r>
          </a:p>
          <a:p>
            <a:r>
              <a:rPr lang="en-US" dirty="0" smtClean="0"/>
              <a:t>Find crime reports at particular addresses</a:t>
            </a:r>
          </a:p>
          <a:p>
            <a:endParaRPr lang="en-US" dirty="0"/>
          </a:p>
        </p:txBody>
      </p:sp>
    </p:spTree>
    <p:extLst>
      <p:ext uri="{BB962C8B-B14F-4D97-AF65-F5344CB8AC3E}">
        <p14:creationId xmlns:p14="http://schemas.microsoft.com/office/powerpoint/2010/main" val="2519119449"/>
      </p:ext>
    </p:extLst>
  </p:cSld>
  <p:clrMapOvr>
    <a:masterClrMapping/>
  </p:clrMapOvr>
  <mc:AlternateContent xmlns:mc="http://schemas.openxmlformats.org/markup-compatibility/2006" xmlns:p14="http://schemas.microsoft.com/office/powerpoint/2010/main">
    <mc:Choice Requires="p14">
      <p:transition p14:dur="100" advTm="50406">
        <p:cut/>
      </p:transition>
    </mc:Choice>
    <mc:Fallback xmlns="">
      <p:transition advTm="50406">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271" y="543214"/>
            <a:ext cx="6695983" cy="5705185"/>
          </a:xfrm>
          <a:prstGeom prst="rect">
            <a:avLst/>
          </a:prstGeom>
        </p:spPr>
      </p:pic>
      <p:sp>
        <p:nvSpPr>
          <p:cNvPr id="3" name="TextBox 2"/>
          <p:cNvSpPr txBox="1"/>
          <p:nvPr/>
        </p:nvSpPr>
        <p:spPr>
          <a:xfrm>
            <a:off x="654424" y="1102659"/>
            <a:ext cx="3290047" cy="1077218"/>
          </a:xfrm>
          <a:prstGeom prst="rect">
            <a:avLst/>
          </a:prstGeom>
          <a:noFill/>
        </p:spPr>
        <p:txBody>
          <a:bodyPr wrap="square" rtlCol="0">
            <a:spAutoFit/>
          </a:bodyPr>
          <a:lstStyle/>
          <a:p>
            <a:r>
              <a:rPr lang="en-US" sz="3200" dirty="0" smtClean="0"/>
              <a:t>Anything can become data.....</a:t>
            </a:r>
            <a:endParaRPr lang="en-US" sz="3200" dirty="0"/>
          </a:p>
        </p:txBody>
      </p:sp>
    </p:spTree>
    <p:extLst>
      <p:ext uri="{BB962C8B-B14F-4D97-AF65-F5344CB8AC3E}">
        <p14:creationId xmlns:p14="http://schemas.microsoft.com/office/powerpoint/2010/main" val="4178578469"/>
      </p:ext>
    </p:extLst>
  </p:cSld>
  <p:clrMapOvr>
    <a:masterClrMapping/>
  </p:clrMapOvr>
  <mc:AlternateContent xmlns:mc="http://schemas.openxmlformats.org/markup-compatibility/2006" xmlns:p14="http://schemas.microsoft.com/office/powerpoint/2010/main">
    <mc:Choice Requires="p14">
      <p:transition p14:dur="100" advTm="49894">
        <p:cut/>
      </p:transition>
    </mc:Choice>
    <mc:Fallback xmlns="">
      <p:transition advTm="49894">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1623" y="1398494"/>
            <a:ext cx="9923929" cy="830997"/>
          </a:xfrm>
          <a:prstGeom prst="rect">
            <a:avLst/>
          </a:prstGeom>
          <a:noFill/>
        </p:spPr>
        <p:txBody>
          <a:bodyPr wrap="square" rtlCol="0">
            <a:spAutoFit/>
          </a:bodyPr>
          <a:lstStyle/>
          <a:p>
            <a:pPr algn="ctr"/>
            <a:r>
              <a:rPr lang="en-US" sz="2400" dirty="0" smtClean="0"/>
              <a:t>NY Times reporter Derek Willis – database of congressional press releases</a:t>
            </a:r>
          </a:p>
          <a:p>
            <a:pPr algn="ctr"/>
            <a:r>
              <a:rPr lang="en-US" sz="2400" dirty="0" smtClean="0"/>
              <a:t>search for “Ebola” in title</a:t>
            </a:r>
            <a:endParaRPr 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2950698299"/>
              </p:ext>
            </p:extLst>
          </p:nvPr>
        </p:nvGraphicFramePr>
        <p:xfrm>
          <a:off x="1945341" y="2405031"/>
          <a:ext cx="8128000" cy="185420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dirty="0" smtClean="0"/>
                        <a:t>January</a:t>
                      </a:r>
                      <a:r>
                        <a:rPr lang="en-US" baseline="0" dirty="0" smtClean="0"/>
                        <a:t>-June, 2014</a:t>
                      </a:r>
                      <a:endParaRPr lang="en-US" dirty="0"/>
                    </a:p>
                  </a:txBody>
                  <a:tcPr/>
                </a:tc>
                <a:tc>
                  <a:txBody>
                    <a:bodyPr/>
                    <a:lstStyle/>
                    <a:p>
                      <a:r>
                        <a:rPr lang="en-US" dirty="0" smtClean="0"/>
                        <a:t>0</a:t>
                      </a:r>
                      <a:endParaRPr lang="en-US" dirty="0"/>
                    </a:p>
                  </a:txBody>
                  <a:tcPr/>
                </a:tc>
              </a:tr>
              <a:tr h="370840">
                <a:tc>
                  <a:txBody>
                    <a:bodyPr/>
                    <a:lstStyle/>
                    <a:p>
                      <a:r>
                        <a:rPr lang="en-US" dirty="0" smtClean="0"/>
                        <a:t>July</a:t>
                      </a:r>
                      <a:endParaRPr lang="en-US" dirty="0"/>
                    </a:p>
                  </a:txBody>
                  <a:tcPr/>
                </a:tc>
                <a:tc>
                  <a:txBody>
                    <a:bodyPr/>
                    <a:lstStyle/>
                    <a:p>
                      <a:r>
                        <a:rPr lang="en-US" dirty="0" smtClean="0"/>
                        <a:t>2</a:t>
                      </a:r>
                      <a:endParaRPr lang="en-US" dirty="0"/>
                    </a:p>
                  </a:txBody>
                  <a:tcPr/>
                </a:tc>
              </a:tr>
              <a:tr h="370840">
                <a:tc>
                  <a:txBody>
                    <a:bodyPr/>
                    <a:lstStyle/>
                    <a:p>
                      <a:r>
                        <a:rPr lang="en-US" dirty="0" smtClean="0"/>
                        <a:t>August</a:t>
                      </a:r>
                      <a:endParaRPr lang="en-US" dirty="0"/>
                    </a:p>
                  </a:txBody>
                  <a:tcPr/>
                </a:tc>
                <a:tc>
                  <a:txBody>
                    <a:bodyPr/>
                    <a:lstStyle/>
                    <a:p>
                      <a:r>
                        <a:rPr lang="en-US" dirty="0" smtClean="0"/>
                        <a:t>8</a:t>
                      </a:r>
                      <a:endParaRPr lang="en-US" dirty="0"/>
                    </a:p>
                  </a:txBody>
                  <a:tcPr/>
                </a:tc>
              </a:tr>
              <a:tr h="370840">
                <a:tc>
                  <a:txBody>
                    <a:bodyPr/>
                    <a:lstStyle/>
                    <a:p>
                      <a:r>
                        <a:rPr lang="en-US" dirty="0" smtClean="0"/>
                        <a:t>September</a:t>
                      </a:r>
                      <a:endParaRPr lang="en-US" dirty="0"/>
                    </a:p>
                  </a:txBody>
                  <a:tcPr/>
                </a:tc>
                <a:tc>
                  <a:txBody>
                    <a:bodyPr/>
                    <a:lstStyle/>
                    <a:p>
                      <a:r>
                        <a:rPr lang="en-US" dirty="0" smtClean="0"/>
                        <a:t>56</a:t>
                      </a:r>
                      <a:endParaRPr lang="en-US" dirty="0"/>
                    </a:p>
                  </a:txBody>
                  <a:tcPr/>
                </a:tc>
              </a:tr>
              <a:tr h="370840">
                <a:tc>
                  <a:txBody>
                    <a:bodyPr/>
                    <a:lstStyle/>
                    <a:p>
                      <a:r>
                        <a:rPr lang="en-US" dirty="0" smtClean="0"/>
                        <a:t>October</a:t>
                      </a:r>
                      <a:endParaRPr lang="en-US" dirty="0"/>
                    </a:p>
                  </a:txBody>
                  <a:tcPr/>
                </a:tc>
                <a:tc>
                  <a:txBody>
                    <a:bodyPr/>
                    <a:lstStyle/>
                    <a:p>
                      <a:r>
                        <a:rPr lang="en-US" dirty="0" smtClean="0"/>
                        <a:t>275</a:t>
                      </a:r>
                      <a:endParaRPr lang="en-US" dirty="0"/>
                    </a:p>
                  </a:txBody>
                  <a:tcPr/>
                </a:tc>
              </a:tr>
            </a:tbl>
          </a:graphicData>
        </a:graphic>
      </p:graphicFrame>
    </p:spTree>
    <p:extLst>
      <p:ext uri="{BB962C8B-B14F-4D97-AF65-F5344CB8AC3E}">
        <p14:creationId xmlns:p14="http://schemas.microsoft.com/office/powerpoint/2010/main" val="269413099"/>
      </p:ext>
    </p:extLst>
  </p:cSld>
  <p:clrMapOvr>
    <a:masterClrMapping/>
  </p:clrMapOvr>
  <mc:AlternateContent xmlns:mc="http://schemas.openxmlformats.org/markup-compatibility/2006" xmlns:p14="http://schemas.microsoft.com/office/powerpoint/2010/main">
    <mc:Choice Requires="p14">
      <p:transition p14:dur="100" advTm="35075">
        <p:cut/>
      </p:transition>
    </mc:Choice>
    <mc:Fallback xmlns="">
      <p:transition advTm="35075">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what you can do with a data state of mind</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01771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016" y="5754923"/>
            <a:ext cx="3078900" cy="561974"/>
          </a:xfrm>
          <a:prstGeom prst="rect">
            <a:avLst/>
          </a:prstGeom>
        </p:spPr>
      </p:pic>
      <p:sp>
        <p:nvSpPr>
          <p:cNvPr id="6" name="TextBox 5"/>
          <p:cNvSpPr txBox="1"/>
          <p:nvPr/>
        </p:nvSpPr>
        <p:spPr>
          <a:xfrm>
            <a:off x="6183645" y="5712744"/>
            <a:ext cx="4520213" cy="646331"/>
          </a:xfrm>
          <a:prstGeom prst="rect">
            <a:avLst/>
          </a:prstGeom>
          <a:noFill/>
        </p:spPr>
        <p:txBody>
          <a:bodyPr wrap="square" rtlCol="0">
            <a:spAutoFit/>
          </a:bodyPr>
          <a:lstStyle/>
          <a:p>
            <a:r>
              <a:rPr lang="en-US" dirty="0" smtClean="0"/>
              <a:t>Data: Internet history for all county employees</a:t>
            </a:r>
          </a:p>
          <a:p>
            <a:endParaRPr lang="en-US" dirty="0"/>
          </a:p>
        </p:txBody>
      </p:sp>
      <p:pic>
        <p:nvPicPr>
          <p:cNvPr id="7" name="Picture 6">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341" y="788894"/>
            <a:ext cx="9941883" cy="4439756"/>
          </a:xfrm>
          <a:prstGeom prst="rect">
            <a:avLst/>
          </a:prstGeom>
        </p:spPr>
      </p:pic>
    </p:spTree>
    <p:extLst>
      <p:ext uri="{BB962C8B-B14F-4D97-AF65-F5344CB8AC3E}">
        <p14:creationId xmlns:p14="http://schemas.microsoft.com/office/powerpoint/2010/main" val="413226474"/>
      </p:ext>
    </p:extLst>
  </p:cSld>
  <p:clrMapOvr>
    <a:masterClrMapping/>
  </p:clrMapOvr>
  <mc:AlternateContent xmlns:mc="http://schemas.openxmlformats.org/markup-compatibility/2006" xmlns:p14="http://schemas.microsoft.com/office/powerpoint/2010/main">
    <mc:Choice Requires="p14">
      <p:transition p14:dur="100" advTm="45474">
        <p:cut/>
      </p:transition>
    </mc:Choice>
    <mc:Fallback xmlns="">
      <p:transition advTm="45474">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024" y="642008"/>
            <a:ext cx="6697010" cy="5287113"/>
          </a:xfrm>
          <a:prstGeom prst="rect">
            <a:avLst/>
          </a:prstGeom>
        </p:spPr>
      </p:pic>
      <p:sp>
        <p:nvSpPr>
          <p:cNvPr id="3" name="TextBox 2"/>
          <p:cNvSpPr txBox="1"/>
          <p:nvPr/>
        </p:nvSpPr>
        <p:spPr>
          <a:xfrm>
            <a:off x="968188" y="1192306"/>
            <a:ext cx="2814918" cy="1754326"/>
          </a:xfrm>
          <a:prstGeom prst="rect">
            <a:avLst/>
          </a:prstGeom>
          <a:noFill/>
        </p:spPr>
        <p:txBody>
          <a:bodyPr wrap="square" rtlCol="0">
            <a:spAutoFit/>
          </a:bodyPr>
          <a:lstStyle/>
          <a:p>
            <a:r>
              <a:rPr lang="en-US" dirty="0" smtClean="0"/>
              <a:t>Snowbeck has his own database where he stores various information on MN hospitals, including charity care, profitability, ER usage, surgeries and other details.</a:t>
            </a:r>
            <a:endParaRPr lang="en-US" dirty="0"/>
          </a:p>
        </p:txBody>
      </p:sp>
    </p:spTree>
    <p:extLst>
      <p:ext uri="{BB962C8B-B14F-4D97-AF65-F5344CB8AC3E}">
        <p14:creationId xmlns:p14="http://schemas.microsoft.com/office/powerpoint/2010/main" val="36414272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925" y="741607"/>
            <a:ext cx="8058150" cy="5374786"/>
          </a:xfrm>
          <a:prstGeom prst="rect">
            <a:avLst/>
          </a:prstGeom>
        </p:spPr>
      </p:pic>
      <p:sp>
        <p:nvSpPr>
          <p:cNvPr id="2" name="Title 1"/>
          <p:cNvSpPr>
            <a:spLocks noGrp="1"/>
          </p:cNvSpPr>
          <p:nvPr>
            <p:ph type="title"/>
          </p:nvPr>
        </p:nvSpPr>
        <p:spPr/>
        <p:txBody>
          <a:bodyPr/>
          <a:lstStyle/>
          <a:p>
            <a:r>
              <a:rPr lang="en-US" dirty="0" smtClean="0"/>
              <a:t>Data is a source</a:t>
            </a:r>
            <a:endParaRPr lang="en-US" dirty="0"/>
          </a:p>
        </p:txBody>
      </p:sp>
    </p:spTree>
    <p:extLst>
      <p:ext uri="{BB962C8B-B14F-4D97-AF65-F5344CB8AC3E}">
        <p14:creationId xmlns:p14="http://schemas.microsoft.com/office/powerpoint/2010/main" val="2064629821"/>
      </p:ext>
    </p:extLst>
  </p:cSld>
  <p:clrMapOvr>
    <a:masterClrMapping/>
  </p:clrMapOvr>
  <mc:AlternateContent xmlns:mc="http://schemas.openxmlformats.org/markup-compatibility/2006" xmlns:p14="http://schemas.microsoft.com/office/powerpoint/2010/main">
    <mc:Choice Requires="p14">
      <p:transition p14:dur="100" advTm="7652">
        <p:cut/>
      </p:transition>
    </mc:Choice>
    <mc:Fallback xmlns="">
      <p:transition advTm="7652">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3742" y="450815"/>
            <a:ext cx="6788745" cy="6120314"/>
          </a:xfrm>
          <a:prstGeom prst="rect">
            <a:avLst/>
          </a:prstGeom>
        </p:spPr>
      </p:pic>
      <p:sp>
        <p:nvSpPr>
          <p:cNvPr id="3" name="TextBox 2"/>
          <p:cNvSpPr txBox="1"/>
          <p:nvPr/>
        </p:nvSpPr>
        <p:spPr>
          <a:xfrm>
            <a:off x="905435" y="1075765"/>
            <a:ext cx="2913530" cy="646331"/>
          </a:xfrm>
          <a:prstGeom prst="rect">
            <a:avLst/>
          </a:prstGeom>
          <a:noFill/>
        </p:spPr>
        <p:txBody>
          <a:bodyPr wrap="square" rtlCol="0">
            <a:spAutoFit/>
          </a:bodyPr>
          <a:lstStyle/>
          <a:p>
            <a:r>
              <a:rPr lang="en-US" dirty="0" smtClean="0"/>
              <a:t>Q: How often do perimeter breaches occur at airports?</a:t>
            </a:r>
            <a:endParaRPr lang="en-US" dirty="0"/>
          </a:p>
        </p:txBody>
      </p:sp>
    </p:spTree>
    <p:extLst>
      <p:ext uri="{BB962C8B-B14F-4D97-AF65-F5344CB8AC3E}">
        <p14:creationId xmlns:p14="http://schemas.microsoft.com/office/powerpoint/2010/main" val="2311435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77570" y="1762126"/>
            <a:ext cx="7986713" cy="392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2447365" y="1059614"/>
            <a:ext cx="7064188" cy="646331"/>
          </a:xfrm>
          <a:prstGeom prst="rect">
            <a:avLst/>
          </a:prstGeom>
          <a:noFill/>
        </p:spPr>
        <p:txBody>
          <a:bodyPr wrap="square" rtlCol="0">
            <a:spAutoFit/>
          </a:bodyPr>
          <a:lstStyle/>
          <a:p>
            <a:r>
              <a:rPr lang="en-US" dirty="0" smtClean="0"/>
              <a:t>Q: Can we “track” the buying and selling of foreign adoptees in online discussion boards?</a:t>
            </a:r>
            <a:endParaRPr lang="en-US" dirty="0"/>
          </a:p>
        </p:txBody>
      </p:sp>
    </p:spTree>
    <p:extLst>
      <p:ext uri="{BB962C8B-B14F-4D97-AF65-F5344CB8AC3E}">
        <p14:creationId xmlns:p14="http://schemas.microsoft.com/office/powerpoint/2010/main" val="31944823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306" y="975366"/>
            <a:ext cx="7561956" cy="471722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3384" y="5552673"/>
            <a:ext cx="2156647" cy="617273"/>
          </a:xfrm>
          <a:prstGeom prst="rect">
            <a:avLst/>
          </a:prstGeom>
        </p:spPr>
      </p:pic>
      <p:sp>
        <p:nvSpPr>
          <p:cNvPr id="5" name="TextBox 4"/>
          <p:cNvSpPr txBox="1"/>
          <p:nvPr/>
        </p:nvSpPr>
        <p:spPr>
          <a:xfrm>
            <a:off x="9033384" y="3532895"/>
            <a:ext cx="2011775" cy="1754326"/>
          </a:xfrm>
          <a:prstGeom prst="rect">
            <a:avLst/>
          </a:prstGeom>
          <a:noFill/>
        </p:spPr>
        <p:txBody>
          <a:bodyPr wrap="square" rtlCol="0">
            <a:spAutoFit/>
          </a:bodyPr>
          <a:lstStyle/>
          <a:p>
            <a:r>
              <a:rPr lang="en-US" dirty="0" smtClean="0"/>
              <a:t>Data:</a:t>
            </a:r>
            <a:endParaRPr lang="en-US" dirty="0"/>
          </a:p>
          <a:p>
            <a:pPr marL="285750" indent="-285750">
              <a:buFont typeface="Arial" panose="020B0604020202020204" pitchFamily="34" charset="0"/>
              <a:buChar char="•"/>
            </a:pPr>
            <a:r>
              <a:rPr lang="en-US" dirty="0" smtClean="0"/>
              <a:t>FBI data</a:t>
            </a:r>
          </a:p>
          <a:p>
            <a:pPr marL="285750" indent="-285750">
              <a:buFont typeface="Arial" panose="020B0604020202020204" pitchFamily="34" charset="0"/>
              <a:buChar char="•"/>
            </a:pPr>
            <a:r>
              <a:rPr lang="en-US" dirty="0" smtClean="0"/>
              <a:t>Media reports</a:t>
            </a:r>
          </a:p>
          <a:p>
            <a:pPr marL="285750" indent="-285750">
              <a:buFont typeface="Arial" panose="020B0604020202020204" pitchFamily="34" charset="0"/>
              <a:buChar char="•"/>
            </a:pPr>
            <a:r>
              <a:rPr lang="en-US" dirty="0" smtClean="0"/>
              <a:t>Local police records</a:t>
            </a:r>
            <a:br>
              <a:rPr lang="en-US" dirty="0" smtClean="0"/>
            </a:br>
            <a:endParaRPr lang="en-US" dirty="0"/>
          </a:p>
        </p:txBody>
      </p:sp>
      <p:sp>
        <p:nvSpPr>
          <p:cNvPr id="2" name="TextBox 1"/>
          <p:cNvSpPr txBox="1"/>
          <p:nvPr/>
        </p:nvSpPr>
        <p:spPr>
          <a:xfrm>
            <a:off x="9033384" y="975366"/>
            <a:ext cx="2441440" cy="646331"/>
          </a:xfrm>
          <a:prstGeom prst="rect">
            <a:avLst/>
          </a:prstGeom>
          <a:noFill/>
        </p:spPr>
        <p:txBody>
          <a:bodyPr wrap="square" rtlCol="0">
            <a:spAutoFit/>
          </a:bodyPr>
          <a:lstStyle/>
          <a:p>
            <a:r>
              <a:rPr lang="en-US" dirty="0" smtClean="0"/>
              <a:t>Q: How often do mass killings occur?</a:t>
            </a:r>
            <a:endParaRPr lang="en-US" dirty="0"/>
          </a:p>
        </p:txBody>
      </p:sp>
    </p:spTree>
    <p:extLst>
      <p:ext uri="{BB962C8B-B14F-4D97-AF65-F5344CB8AC3E}">
        <p14:creationId xmlns:p14="http://schemas.microsoft.com/office/powerpoint/2010/main" val="24145311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4752" y="800621"/>
            <a:ext cx="4331143" cy="474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9788" y="2760593"/>
            <a:ext cx="7412349" cy="3272654"/>
          </a:xfrm>
          <a:prstGeom prst="rect">
            <a:avLst/>
          </a:prstGeom>
        </p:spPr>
      </p:pic>
      <p:sp>
        <p:nvSpPr>
          <p:cNvPr id="4" name="TextBox 3"/>
          <p:cNvSpPr txBox="1"/>
          <p:nvPr/>
        </p:nvSpPr>
        <p:spPr>
          <a:xfrm>
            <a:off x="5468471" y="959224"/>
            <a:ext cx="5883666" cy="369332"/>
          </a:xfrm>
          <a:prstGeom prst="rect">
            <a:avLst/>
          </a:prstGeom>
          <a:noFill/>
        </p:spPr>
        <p:txBody>
          <a:bodyPr wrap="square" rtlCol="0">
            <a:spAutoFit/>
          </a:bodyPr>
          <a:lstStyle/>
          <a:p>
            <a:r>
              <a:rPr lang="en-US" dirty="0" smtClean="0"/>
              <a:t>Q: How often are off-duty cops speeding in their cruisers?</a:t>
            </a:r>
            <a:endParaRPr lang="en-US" dirty="0"/>
          </a:p>
        </p:txBody>
      </p:sp>
    </p:spTree>
    <p:extLst>
      <p:ext uri="{BB962C8B-B14F-4D97-AF65-F5344CB8AC3E}">
        <p14:creationId xmlns:p14="http://schemas.microsoft.com/office/powerpoint/2010/main" val="13180507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436" y="718915"/>
            <a:ext cx="4026780" cy="519584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4231" y="1728508"/>
            <a:ext cx="6076950" cy="4476750"/>
          </a:xfrm>
          <a:prstGeom prst="rect">
            <a:avLst/>
          </a:prstGeom>
        </p:spPr>
      </p:pic>
      <p:sp>
        <p:nvSpPr>
          <p:cNvPr id="4" name="TextBox 3"/>
          <p:cNvSpPr txBox="1"/>
          <p:nvPr/>
        </p:nvSpPr>
        <p:spPr>
          <a:xfrm>
            <a:off x="5325035" y="907215"/>
            <a:ext cx="5477436" cy="369332"/>
          </a:xfrm>
          <a:prstGeom prst="rect">
            <a:avLst/>
          </a:prstGeom>
          <a:noFill/>
        </p:spPr>
        <p:txBody>
          <a:bodyPr wrap="square" rtlCol="0">
            <a:spAutoFit/>
          </a:bodyPr>
          <a:lstStyle/>
          <a:p>
            <a:r>
              <a:rPr lang="en-US" dirty="0" smtClean="0"/>
              <a:t>Q: Do “rich” high schools win more state championships?</a:t>
            </a:r>
            <a:endParaRPr lang="en-US" dirty="0"/>
          </a:p>
        </p:txBody>
      </p:sp>
    </p:spTree>
    <p:extLst>
      <p:ext uri="{BB962C8B-B14F-4D97-AF65-F5344CB8AC3E}">
        <p14:creationId xmlns:p14="http://schemas.microsoft.com/office/powerpoint/2010/main" val="43964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215" y="659366"/>
            <a:ext cx="4817700" cy="5561819"/>
          </a:xfrm>
          <a:prstGeom prst="rect">
            <a:avLst/>
          </a:prstGeom>
        </p:spPr>
      </p:pic>
      <p:sp>
        <p:nvSpPr>
          <p:cNvPr id="4" name="TextBox 3"/>
          <p:cNvSpPr txBox="1"/>
          <p:nvPr/>
        </p:nvSpPr>
        <p:spPr>
          <a:xfrm>
            <a:off x="8490857" y="2628900"/>
            <a:ext cx="2547257" cy="1477328"/>
          </a:xfrm>
          <a:prstGeom prst="rect">
            <a:avLst/>
          </a:prstGeom>
          <a:noFill/>
        </p:spPr>
        <p:txBody>
          <a:bodyPr wrap="square" rtlCol="0">
            <a:spAutoFit/>
          </a:bodyPr>
          <a:lstStyle/>
          <a:p>
            <a:r>
              <a:rPr lang="en-US" dirty="0" smtClean="0"/>
              <a:t>Data: collected either addresses or GIS maps with locations of schools, parks, daycares and places of worship</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3915" y="1151165"/>
            <a:ext cx="3412670" cy="783771"/>
          </a:xfrm>
          <a:prstGeom prst="rect">
            <a:avLst/>
          </a:prstGeom>
        </p:spPr>
      </p:pic>
    </p:spTree>
    <p:extLst>
      <p:ext uri="{BB962C8B-B14F-4D97-AF65-F5344CB8AC3E}">
        <p14:creationId xmlns:p14="http://schemas.microsoft.com/office/powerpoint/2010/main" val="745134764"/>
      </p:ext>
    </p:extLst>
  </p:cSld>
  <p:clrMapOvr>
    <a:masterClrMapping/>
  </p:clrMapOvr>
  <mc:AlternateContent xmlns:mc="http://schemas.openxmlformats.org/markup-compatibility/2006" xmlns:p14="http://schemas.microsoft.com/office/powerpoint/2010/main">
    <mc:Choice Requires="p14">
      <p:transition p14:dur="100" advTm="58980">
        <p:cut/>
      </p:transition>
    </mc:Choice>
    <mc:Fallback xmlns="">
      <p:transition advTm="58980">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636" y="475716"/>
            <a:ext cx="4524621" cy="157720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0611" y="2052917"/>
            <a:ext cx="9233472" cy="4247396"/>
          </a:xfrm>
          <a:prstGeom prst="rect">
            <a:avLst/>
          </a:prstGeom>
        </p:spPr>
      </p:pic>
    </p:spTree>
    <p:extLst>
      <p:ext uri="{BB962C8B-B14F-4D97-AF65-F5344CB8AC3E}">
        <p14:creationId xmlns:p14="http://schemas.microsoft.com/office/powerpoint/2010/main" val="41580959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see data opportunities...everywhere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1208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540" y="485051"/>
            <a:ext cx="6045550" cy="5844031"/>
          </a:xfrm>
          <a:prstGeom prst="rect">
            <a:avLst/>
          </a:prstGeom>
        </p:spPr>
      </p:pic>
      <p:sp>
        <p:nvSpPr>
          <p:cNvPr id="3" name="TextBox 2"/>
          <p:cNvSpPr txBox="1"/>
          <p:nvPr/>
        </p:nvSpPr>
        <p:spPr>
          <a:xfrm>
            <a:off x="7602071" y="681318"/>
            <a:ext cx="3083858" cy="5170646"/>
          </a:xfrm>
          <a:prstGeom prst="rect">
            <a:avLst/>
          </a:prstGeom>
          <a:noFill/>
        </p:spPr>
        <p:txBody>
          <a:bodyPr wrap="square" rtlCol="0">
            <a:spAutoFit/>
          </a:bodyPr>
          <a:lstStyle/>
          <a:p>
            <a:r>
              <a:rPr lang="en-US" sz="2400" dirty="0" smtClean="0"/>
              <a:t>Does the Department of Health have a database of all its test results for all properties – including something that indicates contaminants found?</a:t>
            </a:r>
          </a:p>
          <a:p>
            <a:endParaRPr lang="en-US" sz="2400" dirty="0"/>
          </a:p>
          <a:p>
            <a:r>
              <a:rPr lang="en-US" sz="2400" dirty="0" smtClean="0"/>
              <a:t>Where are they testing?</a:t>
            </a:r>
          </a:p>
          <a:p>
            <a:endParaRPr lang="en-US" sz="2400" dirty="0"/>
          </a:p>
          <a:p>
            <a:r>
              <a:rPr lang="en-US" sz="2400" dirty="0" smtClean="0"/>
              <a:t>How often are they finding contaminants (and where)?</a:t>
            </a:r>
          </a:p>
          <a:p>
            <a:endParaRPr lang="en-US" dirty="0"/>
          </a:p>
        </p:txBody>
      </p:sp>
    </p:spTree>
    <p:extLst>
      <p:ext uri="{BB962C8B-B14F-4D97-AF65-F5344CB8AC3E}">
        <p14:creationId xmlns:p14="http://schemas.microsoft.com/office/powerpoint/2010/main" val="20036142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52" y="1409310"/>
            <a:ext cx="5983127" cy="3186666"/>
          </a:xfrm>
          <a:prstGeom prst="rect">
            <a:avLst/>
          </a:prstGeom>
        </p:spPr>
      </p:pic>
      <p:sp>
        <p:nvSpPr>
          <p:cNvPr id="3" name="TextBox 2"/>
          <p:cNvSpPr txBox="1"/>
          <p:nvPr/>
        </p:nvSpPr>
        <p:spPr>
          <a:xfrm>
            <a:off x="7171765" y="1304347"/>
            <a:ext cx="4043082" cy="2246769"/>
          </a:xfrm>
          <a:prstGeom prst="rect">
            <a:avLst/>
          </a:prstGeom>
          <a:noFill/>
        </p:spPr>
        <p:txBody>
          <a:bodyPr wrap="square" rtlCol="0">
            <a:spAutoFit/>
          </a:bodyPr>
          <a:lstStyle/>
          <a:p>
            <a:r>
              <a:rPr lang="en-US" sz="2800" dirty="0" smtClean="0"/>
              <a:t>A year or two from now.... where did this money go? </a:t>
            </a:r>
          </a:p>
          <a:p>
            <a:endParaRPr lang="en-US" sz="2800" dirty="0"/>
          </a:p>
          <a:p>
            <a:r>
              <a:rPr lang="en-US" sz="2800" dirty="0" smtClean="0"/>
              <a:t>Was it used the way it was supposed to?</a:t>
            </a:r>
            <a:endParaRPr lang="en-US" sz="2800" dirty="0"/>
          </a:p>
        </p:txBody>
      </p:sp>
    </p:spTree>
    <p:extLst>
      <p:ext uri="{BB962C8B-B14F-4D97-AF65-F5344CB8AC3E}">
        <p14:creationId xmlns:p14="http://schemas.microsoft.com/office/powerpoint/2010/main" val="22188934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Same sourcing rules apply...</a:t>
            </a:r>
            <a:endParaRPr lang="en-US" dirty="0"/>
          </a:p>
        </p:txBody>
      </p:sp>
      <p:sp>
        <p:nvSpPr>
          <p:cNvPr id="4" name="Content Placeholder 3"/>
          <p:cNvSpPr>
            <a:spLocks noGrp="1"/>
          </p:cNvSpPr>
          <p:nvPr>
            <p:ph idx="1"/>
          </p:nvPr>
        </p:nvSpPr>
        <p:spPr/>
        <p:txBody>
          <a:bodyPr>
            <a:normAutofit/>
          </a:bodyPr>
          <a:lstStyle/>
          <a:p>
            <a:r>
              <a:rPr lang="en-US" dirty="0" smtClean="0"/>
              <a:t>Is this source reliable? And how do you know that?</a:t>
            </a:r>
          </a:p>
          <a:p>
            <a:r>
              <a:rPr lang="en-US" dirty="0" smtClean="0"/>
              <a:t>What can </a:t>
            </a:r>
            <a:r>
              <a:rPr lang="en-US" u="sng" dirty="0" smtClean="0"/>
              <a:t>and can’t </a:t>
            </a:r>
            <a:r>
              <a:rPr lang="en-US" dirty="0" smtClean="0"/>
              <a:t>this source tell us?</a:t>
            </a:r>
          </a:p>
          <a:p>
            <a:r>
              <a:rPr lang="en-US" dirty="0" smtClean="0"/>
              <a:t>Verify what this source tells you</a:t>
            </a:r>
          </a:p>
          <a:p>
            <a:r>
              <a:rPr lang="en-US" dirty="0" smtClean="0"/>
              <a:t>Make sure you use more than one source</a:t>
            </a:r>
          </a:p>
        </p:txBody>
      </p:sp>
    </p:spTree>
    <p:extLst>
      <p:ext uri="{BB962C8B-B14F-4D97-AF65-F5344CB8AC3E}">
        <p14:creationId xmlns:p14="http://schemas.microsoft.com/office/powerpoint/2010/main" val="3881339025"/>
      </p:ext>
    </p:extLst>
  </p:cSld>
  <p:clrMapOvr>
    <a:masterClrMapping/>
  </p:clrMapOvr>
  <mc:AlternateContent xmlns:mc="http://schemas.openxmlformats.org/markup-compatibility/2006" xmlns:p14="http://schemas.microsoft.com/office/powerpoint/2010/main">
    <mc:Choice Requires="p14">
      <p:transition p14:dur="100" advTm="28380">
        <p:cut/>
      </p:transition>
    </mc:Choice>
    <mc:Fallback xmlns="">
      <p:transition advTm="28380">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732" y="500862"/>
            <a:ext cx="5927152" cy="398382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557" y="4117201"/>
            <a:ext cx="7819681" cy="1687580"/>
          </a:xfrm>
          <a:prstGeom prst="rect">
            <a:avLst/>
          </a:prstGeom>
        </p:spPr>
      </p:pic>
    </p:spTree>
    <p:extLst>
      <p:ext uri="{BB962C8B-B14F-4D97-AF65-F5344CB8AC3E}">
        <p14:creationId xmlns:p14="http://schemas.microsoft.com/office/powerpoint/2010/main" val="27480279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8" y="454279"/>
            <a:ext cx="4996264" cy="5910661"/>
          </a:xfrm>
          <a:prstGeom prst="rect">
            <a:avLst/>
          </a:prstGeom>
        </p:spPr>
      </p:pic>
      <p:sp>
        <p:nvSpPr>
          <p:cNvPr id="3" name="TextBox 2"/>
          <p:cNvSpPr txBox="1"/>
          <p:nvPr/>
        </p:nvSpPr>
        <p:spPr>
          <a:xfrm>
            <a:off x="1057835" y="753035"/>
            <a:ext cx="3666565" cy="2031325"/>
          </a:xfrm>
          <a:prstGeom prst="rect">
            <a:avLst/>
          </a:prstGeom>
          <a:noFill/>
        </p:spPr>
        <p:txBody>
          <a:bodyPr wrap="square" rtlCol="0">
            <a:spAutoFit/>
          </a:bodyPr>
          <a:lstStyle/>
          <a:p>
            <a:r>
              <a:rPr lang="en-US" b="1" dirty="0" smtClean="0"/>
              <a:t>Now</a:t>
            </a:r>
            <a:r>
              <a:rPr lang="en-US" dirty="0" smtClean="0"/>
              <a:t>...let’s get more detail on this and set a baseline:</a:t>
            </a:r>
          </a:p>
          <a:p>
            <a:endParaRPr lang="en-US" dirty="0"/>
          </a:p>
          <a:p>
            <a:r>
              <a:rPr lang="en-US" i="1" dirty="0"/>
              <a:t>Met Council data show that about 25 percent of Section 8 voucher holders in the Twin Cities live in areas of moderate, high or very high poverty.</a:t>
            </a:r>
          </a:p>
        </p:txBody>
      </p:sp>
      <p:sp>
        <p:nvSpPr>
          <p:cNvPr id="4" name="TextBox 3"/>
          <p:cNvSpPr txBox="1"/>
          <p:nvPr/>
        </p:nvSpPr>
        <p:spPr>
          <a:xfrm>
            <a:off x="1228165" y="3532094"/>
            <a:ext cx="3290047" cy="646331"/>
          </a:xfrm>
          <a:prstGeom prst="rect">
            <a:avLst/>
          </a:prstGeom>
          <a:noFill/>
        </p:spPr>
        <p:txBody>
          <a:bodyPr wrap="square" rtlCol="0">
            <a:spAutoFit/>
          </a:bodyPr>
          <a:lstStyle/>
          <a:p>
            <a:r>
              <a:rPr lang="en-US" b="1" dirty="0" smtClean="0"/>
              <a:t>Later</a:t>
            </a:r>
            <a:r>
              <a:rPr lang="en-US" dirty="0" smtClean="0"/>
              <a:t>:  Get the Section 8 data again and see what has changed</a:t>
            </a:r>
            <a:endParaRPr lang="en-US" dirty="0"/>
          </a:p>
        </p:txBody>
      </p:sp>
    </p:spTree>
    <p:extLst>
      <p:ext uri="{BB962C8B-B14F-4D97-AF65-F5344CB8AC3E}">
        <p14:creationId xmlns:p14="http://schemas.microsoft.com/office/powerpoint/2010/main" val="20360337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63" y="424120"/>
            <a:ext cx="5953159" cy="6254585"/>
          </a:xfrm>
          <a:prstGeom prst="rect">
            <a:avLst/>
          </a:prstGeom>
        </p:spPr>
      </p:pic>
      <p:sp>
        <p:nvSpPr>
          <p:cNvPr id="3" name="TextBox 2"/>
          <p:cNvSpPr txBox="1"/>
          <p:nvPr/>
        </p:nvSpPr>
        <p:spPr>
          <a:xfrm>
            <a:off x="7602071" y="968188"/>
            <a:ext cx="3433482" cy="2677656"/>
          </a:xfrm>
          <a:prstGeom prst="rect">
            <a:avLst/>
          </a:prstGeom>
          <a:noFill/>
        </p:spPr>
        <p:txBody>
          <a:bodyPr wrap="square" rtlCol="0">
            <a:spAutoFit/>
          </a:bodyPr>
          <a:lstStyle/>
          <a:p>
            <a:r>
              <a:rPr lang="en-US" sz="2400" dirty="0" smtClean="0"/>
              <a:t>Can we quantify this “beer craze”?</a:t>
            </a:r>
          </a:p>
          <a:p>
            <a:endParaRPr lang="en-US" sz="2400" dirty="0"/>
          </a:p>
          <a:p>
            <a:r>
              <a:rPr lang="en-US" sz="2400" dirty="0" smtClean="0"/>
              <a:t>Where are the new breweries?</a:t>
            </a:r>
          </a:p>
          <a:p>
            <a:endParaRPr lang="en-US" sz="2400" dirty="0"/>
          </a:p>
          <a:p>
            <a:r>
              <a:rPr lang="en-US" sz="2400" dirty="0" smtClean="0"/>
              <a:t>Are they being inspected?</a:t>
            </a:r>
            <a:endParaRPr lang="en-US" sz="2400" dirty="0"/>
          </a:p>
        </p:txBody>
      </p:sp>
    </p:spTree>
    <p:extLst>
      <p:ext uri="{BB962C8B-B14F-4D97-AF65-F5344CB8AC3E}">
        <p14:creationId xmlns:p14="http://schemas.microsoft.com/office/powerpoint/2010/main" val="32129973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612" y="1819919"/>
            <a:ext cx="7027209" cy="4309138"/>
          </a:xfrm>
          <a:prstGeom prst="rect">
            <a:avLst/>
          </a:prstGeom>
        </p:spPr>
      </p:pic>
      <p:sp>
        <p:nvSpPr>
          <p:cNvPr id="3" name="TextBox 2"/>
          <p:cNvSpPr txBox="1"/>
          <p:nvPr/>
        </p:nvSpPr>
        <p:spPr>
          <a:xfrm>
            <a:off x="1210235" y="955631"/>
            <a:ext cx="7879977" cy="461665"/>
          </a:xfrm>
          <a:prstGeom prst="rect">
            <a:avLst/>
          </a:prstGeom>
          <a:noFill/>
        </p:spPr>
        <p:txBody>
          <a:bodyPr wrap="square" rtlCol="0">
            <a:spAutoFit/>
          </a:bodyPr>
          <a:lstStyle/>
          <a:p>
            <a:r>
              <a:rPr lang="en-US" sz="2400" dirty="0" smtClean="0"/>
              <a:t>In fact, the inspection story has been done elsewhere.....</a:t>
            </a:r>
            <a:endParaRPr lang="en-US" sz="2400" dirty="0"/>
          </a:p>
        </p:txBody>
      </p:sp>
    </p:spTree>
    <p:extLst>
      <p:ext uri="{BB962C8B-B14F-4D97-AF65-F5344CB8AC3E}">
        <p14:creationId xmlns:p14="http://schemas.microsoft.com/office/powerpoint/2010/main" val="278276409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614" y="363070"/>
            <a:ext cx="5168560" cy="6091517"/>
          </a:xfrm>
          <a:prstGeom prst="rect">
            <a:avLst/>
          </a:prstGeom>
        </p:spPr>
      </p:pic>
      <p:sp>
        <p:nvSpPr>
          <p:cNvPr id="3" name="TextBox 2"/>
          <p:cNvSpPr txBox="1"/>
          <p:nvPr/>
        </p:nvSpPr>
        <p:spPr>
          <a:xfrm>
            <a:off x="6795247" y="851647"/>
            <a:ext cx="4491318" cy="2954655"/>
          </a:xfrm>
          <a:prstGeom prst="rect">
            <a:avLst/>
          </a:prstGeom>
          <a:noFill/>
        </p:spPr>
        <p:txBody>
          <a:bodyPr wrap="square" rtlCol="0">
            <a:spAutoFit/>
          </a:bodyPr>
          <a:lstStyle/>
          <a:p>
            <a:r>
              <a:rPr lang="en-US" sz="2400" dirty="0" smtClean="0"/>
              <a:t>A year or two from now.... can we get detailed breakdown of how this money was spent?</a:t>
            </a:r>
          </a:p>
          <a:p>
            <a:endParaRPr lang="en-US" sz="2400" dirty="0"/>
          </a:p>
          <a:p>
            <a:r>
              <a:rPr lang="en-US" sz="2400" dirty="0" smtClean="0"/>
              <a:t>What other federal grant dollars are flowing into Minnesota? And for what?</a:t>
            </a:r>
          </a:p>
          <a:p>
            <a:endParaRPr lang="en-US" dirty="0"/>
          </a:p>
        </p:txBody>
      </p:sp>
    </p:spTree>
    <p:extLst>
      <p:ext uri="{BB962C8B-B14F-4D97-AF65-F5344CB8AC3E}">
        <p14:creationId xmlns:p14="http://schemas.microsoft.com/office/powerpoint/2010/main" val="16055049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845" y="1131220"/>
            <a:ext cx="6249273" cy="4201112"/>
          </a:xfrm>
          <a:prstGeom prst="rect">
            <a:avLst/>
          </a:prstGeom>
        </p:spPr>
      </p:pic>
      <p:sp>
        <p:nvSpPr>
          <p:cNvPr id="3" name="TextBox 2"/>
          <p:cNvSpPr txBox="1"/>
          <p:nvPr/>
        </p:nvSpPr>
        <p:spPr>
          <a:xfrm>
            <a:off x="7754471" y="1131220"/>
            <a:ext cx="3442447" cy="3046988"/>
          </a:xfrm>
          <a:prstGeom prst="rect">
            <a:avLst/>
          </a:prstGeom>
          <a:noFill/>
        </p:spPr>
        <p:txBody>
          <a:bodyPr wrap="square" rtlCol="0">
            <a:spAutoFit/>
          </a:bodyPr>
          <a:lstStyle/>
          <a:p>
            <a:r>
              <a:rPr lang="en-US" sz="2400" dirty="0" smtClean="0"/>
              <a:t>What other settlements has the city made in recent years? </a:t>
            </a:r>
          </a:p>
          <a:p>
            <a:endParaRPr lang="en-US" sz="2400" dirty="0"/>
          </a:p>
          <a:p>
            <a:r>
              <a:rPr lang="en-US" sz="2400" dirty="0" smtClean="0"/>
              <a:t>For what? How much? </a:t>
            </a:r>
          </a:p>
          <a:p>
            <a:endParaRPr lang="en-US" sz="2400" dirty="0"/>
          </a:p>
          <a:p>
            <a:r>
              <a:rPr lang="en-US" sz="2400" dirty="0" smtClean="0"/>
              <a:t>How does this one compare to the others?</a:t>
            </a:r>
            <a:endParaRPr lang="en-US" sz="2400" dirty="0"/>
          </a:p>
        </p:txBody>
      </p:sp>
    </p:spTree>
    <p:extLst>
      <p:ext uri="{BB962C8B-B14F-4D97-AF65-F5344CB8AC3E}">
        <p14:creationId xmlns:p14="http://schemas.microsoft.com/office/powerpoint/2010/main" val="41340693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600" dirty="0" smtClean="0"/>
              <a:t>What are some story ideas you have?</a:t>
            </a:r>
            <a:endParaRPr lang="en-US" sz="66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2257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6000" dirty="0"/>
              <a:t>How to hone your </a:t>
            </a:r>
            <a:r>
              <a:rPr lang="en-US" sz="6000" dirty="0" smtClean="0"/>
              <a:t/>
            </a:r>
            <a:br>
              <a:rPr lang="en-US" sz="6000" dirty="0" smtClean="0"/>
            </a:br>
            <a:r>
              <a:rPr lang="en-US" sz="6000" dirty="0" smtClean="0"/>
              <a:t>data </a:t>
            </a:r>
            <a:r>
              <a:rPr lang="en-US" sz="6000" dirty="0"/>
              <a:t>state of mind</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4113749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Find data sources on your beat</a:t>
            </a:r>
            <a:endParaRPr lang="en-US" sz="3600"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18138" y="1205515"/>
            <a:ext cx="5470525" cy="4446970"/>
          </a:xfrm>
        </p:spPr>
      </p:pic>
      <p:sp>
        <p:nvSpPr>
          <p:cNvPr id="6" name="Text Placeholder 5"/>
          <p:cNvSpPr>
            <a:spLocks noGrp="1"/>
          </p:cNvSpPr>
          <p:nvPr>
            <p:ph type="body" sz="half" idx="2"/>
          </p:nvPr>
        </p:nvSpPr>
        <p:spPr/>
        <p:txBody>
          <a:bodyPr>
            <a:normAutofit/>
          </a:bodyPr>
          <a:lstStyle/>
          <a:p>
            <a:r>
              <a:rPr lang="en-US" sz="2400" dirty="0" smtClean="0"/>
              <a:t>Take them “out for coffee”</a:t>
            </a:r>
            <a:endParaRPr lang="en-US" sz="2400" dirty="0"/>
          </a:p>
        </p:txBody>
      </p:sp>
    </p:spTree>
    <p:extLst>
      <p:ext uri="{BB962C8B-B14F-4D97-AF65-F5344CB8AC3E}">
        <p14:creationId xmlns:p14="http://schemas.microsoft.com/office/powerpoint/2010/main" val="35519034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things you can do...</a:t>
            </a:r>
            <a:endParaRPr lang="en-US" dirty="0"/>
          </a:p>
        </p:txBody>
      </p:sp>
      <p:sp>
        <p:nvSpPr>
          <p:cNvPr id="3" name="Content Placeholder 2"/>
          <p:cNvSpPr>
            <a:spLocks noGrp="1"/>
          </p:cNvSpPr>
          <p:nvPr>
            <p:ph idx="1"/>
          </p:nvPr>
        </p:nvSpPr>
        <p:spPr/>
        <p:txBody>
          <a:bodyPr>
            <a:normAutofit/>
          </a:bodyPr>
          <a:lstStyle/>
          <a:p>
            <a:r>
              <a:rPr lang="en-US" dirty="0" smtClean="0"/>
              <a:t>Frame </a:t>
            </a:r>
            <a:r>
              <a:rPr lang="en-US" dirty="0"/>
              <a:t>story ideas as questions, not nouns</a:t>
            </a:r>
          </a:p>
          <a:p>
            <a:r>
              <a:rPr lang="en-US" dirty="0"/>
              <a:t>Ask for underlying data when you encounter summary </a:t>
            </a:r>
            <a:r>
              <a:rPr lang="en-US" dirty="0" smtClean="0"/>
              <a:t>information</a:t>
            </a:r>
          </a:p>
          <a:p>
            <a:r>
              <a:rPr lang="en-US" dirty="0" smtClean="0"/>
              <a:t>Think </a:t>
            </a:r>
            <a:r>
              <a:rPr lang="en-US" dirty="0"/>
              <a:t>about whether summary data is enough? Does it provide the context you want?</a:t>
            </a:r>
          </a:p>
          <a:p>
            <a:pPr marL="0" indent="0">
              <a:buNone/>
            </a:pPr>
            <a:r>
              <a:rPr lang="en-US" dirty="0" smtClean="0"/>
              <a:t>	</a:t>
            </a:r>
            <a:endParaRPr lang="en-US" dirty="0"/>
          </a:p>
        </p:txBody>
      </p:sp>
    </p:spTree>
    <p:extLst>
      <p:ext uri="{BB962C8B-B14F-4D97-AF65-F5344CB8AC3E}">
        <p14:creationId xmlns:p14="http://schemas.microsoft.com/office/powerpoint/2010/main" val="35568044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415" y="913493"/>
            <a:ext cx="5131707" cy="5116918"/>
          </a:xfrm>
          <a:prstGeom prst="rect">
            <a:avLst/>
          </a:prstGeom>
        </p:spPr>
      </p:pic>
      <p:sp>
        <p:nvSpPr>
          <p:cNvPr id="7" name="Title 6"/>
          <p:cNvSpPr>
            <a:spLocks noGrp="1"/>
          </p:cNvSpPr>
          <p:nvPr>
            <p:ph type="title" idx="4294967295"/>
          </p:nvPr>
        </p:nvSpPr>
        <p:spPr>
          <a:xfrm>
            <a:off x="1496291" y="913493"/>
            <a:ext cx="9601200" cy="1303337"/>
          </a:xfrm>
        </p:spPr>
        <p:txBody>
          <a:bodyPr>
            <a:normAutofit fontScale="90000"/>
          </a:bodyPr>
          <a:lstStyle/>
          <a:p>
            <a:r>
              <a:rPr lang="en-US" sz="4000" dirty="0"/>
              <a:t>If you ask wrong question, you’ll get wrong answer</a:t>
            </a:r>
            <a:r>
              <a:rPr lang="en-US" dirty="0"/>
              <a:t/>
            </a:r>
            <a:br>
              <a:rPr lang="en-US" dirty="0"/>
            </a:br>
            <a:endParaRPr lang="en-US" dirty="0"/>
          </a:p>
        </p:txBody>
      </p:sp>
    </p:spTree>
    <p:extLst>
      <p:ext uri="{BB962C8B-B14F-4D97-AF65-F5344CB8AC3E}">
        <p14:creationId xmlns:p14="http://schemas.microsoft.com/office/powerpoint/2010/main" val="3083192740"/>
      </p:ext>
    </p:extLst>
  </p:cSld>
  <p:clrMapOvr>
    <a:masterClrMapping/>
  </p:clrMapOvr>
  <mc:AlternateContent xmlns:mc="http://schemas.openxmlformats.org/markup-compatibility/2006" xmlns:p14="http://schemas.microsoft.com/office/powerpoint/2010/main">
    <mc:Choice Requires="p14">
      <p:transition p14:dur="100" advTm="27956">
        <p:cut/>
      </p:transition>
    </mc:Choice>
    <mc:Fallback xmlns="">
      <p:transition advTm="27956">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Finding ideas...</a:t>
            </a:r>
            <a:endParaRPr lang="en-US" dirty="0"/>
          </a:p>
        </p:txBody>
      </p:sp>
      <p:sp>
        <p:nvSpPr>
          <p:cNvPr id="3" name="Content Placeholder 2"/>
          <p:cNvSpPr>
            <a:spLocks noGrp="1"/>
          </p:cNvSpPr>
          <p:nvPr>
            <p:ph idx="1"/>
          </p:nvPr>
        </p:nvSpPr>
        <p:spPr/>
        <p:txBody>
          <a:bodyPr>
            <a:normAutofit/>
          </a:bodyPr>
          <a:lstStyle/>
          <a:p>
            <a:r>
              <a:rPr lang="en-US" dirty="0" smtClean="0"/>
              <a:t>What did you write about a year or more ago?</a:t>
            </a:r>
          </a:p>
          <a:p>
            <a:r>
              <a:rPr lang="en-US" dirty="0"/>
              <a:t>What are the big trends on your beat. Have they been supported by thorough, unbiased analysis?</a:t>
            </a:r>
          </a:p>
          <a:p>
            <a:r>
              <a:rPr lang="en-US" dirty="0"/>
              <a:t>What are the “myths” on your beat</a:t>
            </a:r>
            <a:r>
              <a:rPr lang="en-US" dirty="0" smtClean="0"/>
              <a:t>?</a:t>
            </a:r>
          </a:p>
          <a:p>
            <a:r>
              <a:rPr lang="en-US" dirty="0" smtClean="0"/>
              <a:t>Steal ideas: Follow </a:t>
            </a:r>
            <a:r>
              <a:rPr lang="en-US" dirty="0"/>
              <a:t>IRE’s Extra! Extra</a:t>
            </a:r>
            <a:r>
              <a:rPr lang="en-US" dirty="0" smtClean="0"/>
              <a:t>!</a:t>
            </a:r>
          </a:p>
          <a:p>
            <a:r>
              <a:rPr lang="en-US" dirty="0" smtClean="0"/>
              <a:t>Visualize your data</a:t>
            </a:r>
            <a:endParaRPr lang="en-US" dirty="0"/>
          </a:p>
          <a:p>
            <a:pPr marL="0" indent="0">
              <a:buNone/>
            </a:pPr>
            <a:endParaRPr lang="en-US" dirty="0"/>
          </a:p>
        </p:txBody>
      </p:sp>
      <p:sp>
        <p:nvSpPr>
          <p:cNvPr id="4" name="Content Placeholder 3"/>
          <p:cNvSpPr>
            <a:spLocks noGrp="1"/>
          </p:cNvSpPr>
          <p:nvPr>
            <p:ph sz="half" idx="4294967295"/>
          </p:nvPr>
        </p:nvSpPr>
        <p:spPr>
          <a:xfrm>
            <a:off x="7473950" y="2560638"/>
            <a:ext cx="4718050" cy="3309937"/>
          </a:xfrm>
        </p:spPr>
        <p:txBody>
          <a:bodyPr>
            <a:normAutofit/>
          </a:bodyPr>
          <a:lstStyle/>
          <a:p>
            <a:endParaRPr lang="en-US" dirty="0" smtClean="0"/>
          </a:p>
          <a:p>
            <a:endParaRPr lang="en-US" dirty="0"/>
          </a:p>
        </p:txBody>
      </p:sp>
    </p:spTree>
    <p:extLst>
      <p:ext uri="{BB962C8B-B14F-4D97-AF65-F5344CB8AC3E}">
        <p14:creationId xmlns:p14="http://schemas.microsoft.com/office/powerpoint/2010/main" val="14692226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8893" y="1359042"/>
            <a:ext cx="2904565" cy="461665"/>
          </a:xfrm>
          <a:prstGeom prst="rect">
            <a:avLst/>
          </a:prstGeom>
          <a:noFill/>
        </p:spPr>
        <p:txBody>
          <a:bodyPr wrap="square" rtlCol="0">
            <a:spAutoFit/>
          </a:bodyPr>
          <a:lstStyle/>
          <a:p>
            <a:r>
              <a:rPr lang="en-US" sz="2400" dirty="0" smtClean="0"/>
              <a:t>Google Fusion Tables</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175" y="475129"/>
            <a:ext cx="5347253" cy="5869301"/>
          </a:xfrm>
          <a:prstGeom prst="rect">
            <a:avLst/>
          </a:prstGeom>
        </p:spPr>
      </p:pic>
    </p:spTree>
    <p:extLst>
      <p:ext uri="{BB962C8B-B14F-4D97-AF65-F5344CB8AC3E}">
        <p14:creationId xmlns:p14="http://schemas.microsoft.com/office/powerpoint/2010/main" val="1231059150"/>
      </p:ext>
    </p:extLst>
  </p:cSld>
  <p:clrMapOvr>
    <a:masterClrMapping/>
  </p:clrMapOvr>
  <mc:AlternateContent xmlns:mc="http://schemas.openxmlformats.org/markup-compatibility/2006" xmlns:p14="http://schemas.microsoft.com/office/powerpoint/2010/main">
    <mc:Choice Requires="p14">
      <p:transition p14:dur="100" advTm="56471">
        <p:cut/>
      </p:transition>
    </mc:Choice>
    <mc:Fallback xmlns="">
      <p:transition advTm="56471">
        <p:cu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Requesting data</a:t>
            </a:r>
            <a:endParaRPr lang="en-US" dirty="0"/>
          </a:p>
        </p:txBody>
      </p:sp>
      <p:sp>
        <p:nvSpPr>
          <p:cNvPr id="3" name="Content Placeholder 2"/>
          <p:cNvSpPr>
            <a:spLocks noGrp="1"/>
          </p:cNvSpPr>
          <p:nvPr>
            <p:ph idx="1"/>
          </p:nvPr>
        </p:nvSpPr>
        <p:spPr/>
        <p:txBody>
          <a:bodyPr>
            <a:normAutofit/>
          </a:bodyPr>
          <a:lstStyle/>
          <a:p>
            <a:r>
              <a:rPr lang="en-US" dirty="0" smtClean="0"/>
              <a:t>Do some </a:t>
            </a:r>
            <a:r>
              <a:rPr lang="en-US" dirty="0"/>
              <a:t>“reporting” or sleuthing about the data before making request. What’s in the data? What’s not? </a:t>
            </a:r>
          </a:p>
          <a:p>
            <a:r>
              <a:rPr lang="en-US" dirty="0"/>
              <a:t>Don’t ask for “lists” or “reports” – use terms like “machine readable” or “database-friendly format such as Excel or delimited text” </a:t>
            </a:r>
            <a:endParaRPr lang="en-US" dirty="0" smtClean="0"/>
          </a:p>
          <a:p>
            <a:r>
              <a:rPr lang="en-US" dirty="0"/>
              <a:t>Don’t just ask for a few pieces of information. Think about context.</a:t>
            </a:r>
          </a:p>
          <a:p>
            <a:pPr marL="0" indent="0">
              <a:buNone/>
            </a:pPr>
            <a:endParaRPr lang="en-US" dirty="0"/>
          </a:p>
          <a:p>
            <a:endParaRPr lang="en-US" dirty="0"/>
          </a:p>
        </p:txBody>
      </p:sp>
    </p:spTree>
    <p:extLst>
      <p:ext uri="{BB962C8B-B14F-4D97-AF65-F5344CB8AC3E}">
        <p14:creationId xmlns:p14="http://schemas.microsoft.com/office/powerpoint/2010/main" val="3156100644"/>
      </p:ext>
    </p:extLst>
  </p:cSld>
  <p:clrMapOvr>
    <a:masterClrMapping/>
  </p:clrMapOvr>
  <mc:AlternateContent xmlns:mc="http://schemas.openxmlformats.org/markup-compatibility/2006" xmlns:p14="http://schemas.microsoft.com/office/powerpoint/2010/main">
    <mc:Choice Requires="p14">
      <p:transition p14:dur="100" advTm="137998">
        <p:cut/>
      </p:transition>
    </mc:Choice>
    <mc:Fallback xmlns="">
      <p:transition advTm="137998">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smtClean="0"/>
              <a:t>Where can I find data?</a:t>
            </a:r>
            <a:endParaRPr lang="en-US" sz="72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91078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dirty="0" smtClean="0"/>
              <a:t>EVERYWHERE!</a:t>
            </a:r>
            <a:endParaRPr lang="en-US" sz="80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57575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882" y="517807"/>
            <a:ext cx="6059465" cy="5714764"/>
          </a:xfrm>
          <a:prstGeom prst="rect">
            <a:avLst/>
          </a:prstGeom>
        </p:spPr>
      </p:pic>
    </p:spTree>
    <p:extLst>
      <p:ext uri="{BB962C8B-B14F-4D97-AF65-F5344CB8AC3E}">
        <p14:creationId xmlns:p14="http://schemas.microsoft.com/office/powerpoint/2010/main" val="737126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944" y="747338"/>
            <a:ext cx="4744112" cy="5363324"/>
          </a:xfrm>
          <a:prstGeom prst="rect">
            <a:avLst/>
          </a:prstGeom>
        </p:spPr>
      </p:pic>
    </p:spTree>
    <p:extLst>
      <p:ext uri="{BB962C8B-B14F-4D97-AF65-F5344CB8AC3E}">
        <p14:creationId xmlns:p14="http://schemas.microsoft.com/office/powerpoint/2010/main" val="33516556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224" y="708211"/>
            <a:ext cx="6247967" cy="5650402"/>
          </a:xfrm>
          <a:prstGeom prst="rect">
            <a:avLst/>
          </a:prstGeom>
        </p:spPr>
      </p:pic>
    </p:spTree>
    <p:extLst>
      <p:ext uri="{BB962C8B-B14F-4D97-AF65-F5344CB8AC3E}">
        <p14:creationId xmlns:p14="http://schemas.microsoft.com/office/powerpoint/2010/main" val="14954496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918" y="641661"/>
            <a:ext cx="7726530" cy="5483083"/>
          </a:xfrm>
          <a:prstGeom prst="rect">
            <a:avLst/>
          </a:prstGeom>
        </p:spPr>
      </p:pic>
      <p:sp>
        <p:nvSpPr>
          <p:cNvPr id="3" name="TextBox 2"/>
          <p:cNvSpPr txBox="1"/>
          <p:nvPr/>
        </p:nvSpPr>
        <p:spPr>
          <a:xfrm>
            <a:off x="9242612" y="1039906"/>
            <a:ext cx="2151529" cy="923330"/>
          </a:xfrm>
          <a:prstGeom prst="rect">
            <a:avLst/>
          </a:prstGeom>
          <a:noFill/>
        </p:spPr>
        <p:txBody>
          <a:bodyPr wrap="square" rtlCol="0">
            <a:spAutoFit/>
          </a:bodyPr>
          <a:lstStyle/>
          <a:p>
            <a:r>
              <a:rPr lang="en-US" dirty="0" smtClean="0"/>
              <a:t>Injured while walking around, talking on cell phone</a:t>
            </a:r>
            <a:endParaRPr lang="en-US" dirty="0"/>
          </a:p>
        </p:txBody>
      </p:sp>
    </p:spTree>
    <p:extLst>
      <p:ext uri="{BB962C8B-B14F-4D97-AF65-F5344CB8AC3E}">
        <p14:creationId xmlns:p14="http://schemas.microsoft.com/office/powerpoint/2010/main" val="11199952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518" y="860612"/>
            <a:ext cx="7726200" cy="4854978"/>
          </a:xfrm>
          <a:prstGeom prst="rect">
            <a:avLst/>
          </a:prstGeom>
        </p:spPr>
      </p:pic>
    </p:spTree>
    <p:extLst>
      <p:ext uri="{BB962C8B-B14F-4D97-AF65-F5344CB8AC3E}">
        <p14:creationId xmlns:p14="http://schemas.microsoft.com/office/powerpoint/2010/main" val="19448098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6946" y="1623350"/>
            <a:ext cx="6234545" cy="4667330"/>
          </a:xfrm>
          <a:prstGeom prst="rect">
            <a:avLst/>
          </a:prstGeom>
        </p:spPr>
      </p:pic>
      <p:sp>
        <p:nvSpPr>
          <p:cNvPr id="5" name="Title 6"/>
          <p:cNvSpPr txBox="1">
            <a:spLocks/>
          </p:cNvSpPr>
          <p:nvPr/>
        </p:nvSpPr>
        <p:spPr>
          <a:xfrm>
            <a:off x="1321723" y="880242"/>
            <a:ext cx="9601200" cy="1303337"/>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If something doesn’t seem quite right, check it out</a:t>
            </a:r>
            <a:r>
              <a:rPr lang="en-US" dirty="0" smtClean="0"/>
              <a:t/>
            </a:r>
            <a:br>
              <a:rPr lang="en-US" dirty="0" smtClean="0"/>
            </a:br>
            <a:endParaRPr lang="en-US" dirty="0"/>
          </a:p>
        </p:txBody>
      </p:sp>
    </p:spTree>
    <p:extLst>
      <p:ext uri="{BB962C8B-B14F-4D97-AF65-F5344CB8AC3E}">
        <p14:creationId xmlns:p14="http://schemas.microsoft.com/office/powerpoint/2010/main" val="4151138002"/>
      </p:ext>
    </p:extLst>
  </p:cSld>
  <p:clrMapOvr>
    <a:masterClrMapping/>
  </p:clrMapOvr>
  <mc:AlternateContent xmlns:mc="http://schemas.openxmlformats.org/markup-compatibility/2006" xmlns:p14="http://schemas.microsoft.com/office/powerpoint/2010/main">
    <mc:Choice Requires="p14">
      <p:transition p14:dur="100" advTm="31830">
        <p:cut/>
      </p:transition>
    </mc:Choice>
    <mc:Fallback xmlns="">
      <p:transition advTm="31830">
        <p:cu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756" y="523469"/>
            <a:ext cx="9764488" cy="5811061"/>
          </a:xfrm>
          <a:prstGeom prst="rect">
            <a:avLst/>
          </a:prstGeom>
        </p:spPr>
      </p:pic>
    </p:spTree>
    <p:extLst>
      <p:ext uri="{BB962C8B-B14F-4D97-AF65-F5344CB8AC3E}">
        <p14:creationId xmlns:p14="http://schemas.microsoft.com/office/powerpoint/2010/main" val="30196339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482" y="331865"/>
            <a:ext cx="7885713" cy="6185476"/>
          </a:xfrm>
          <a:prstGeom prst="rect">
            <a:avLst/>
          </a:prstGeom>
        </p:spPr>
      </p:pic>
    </p:spTree>
    <p:extLst>
      <p:ext uri="{BB962C8B-B14F-4D97-AF65-F5344CB8AC3E}">
        <p14:creationId xmlns:p14="http://schemas.microsoft.com/office/powerpoint/2010/main" val="24437270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7035" y="459432"/>
            <a:ext cx="7886714" cy="6210310"/>
          </a:xfrm>
          <a:prstGeom prst="rect">
            <a:avLst/>
          </a:prstGeom>
        </p:spPr>
      </p:pic>
    </p:spTree>
    <p:extLst>
      <p:ext uri="{BB962C8B-B14F-4D97-AF65-F5344CB8AC3E}">
        <p14:creationId xmlns:p14="http://schemas.microsoft.com/office/powerpoint/2010/main" val="22504155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424" y="582706"/>
            <a:ext cx="5871772" cy="369345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6934" y="3827997"/>
            <a:ext cx="7127082" cy="2447297"/>
          </a:xfrm>
          <a:prstGeom prst="rect">
            <a:avLst/>
          </a:prstGeom>
        </p:spPr>
      </p:pic>
    </p:spTree>
    <p:extLst>
      <p:ext uri="{BB962C8B-B14F-4D97-AF65-F5344CB8AC3E}">
        <p14:creationId xmlns:p14="http://schemas.microsoft.com/office/powerpoint/2010/main" val="28526789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go-to data sites</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a:hlinkClick r:id="rId3"/>
              </a:rPr>
              <a:t>University of Minnesota Office of Institutional Research</a:t>
            </a:r>
            <a:endParaRPr lang="en-US" dirty="0"/>
          </a:p>
          <a:p>
            <a:r>
              <a:rPr lang="en-US" dirty="0">
                <a:hlinkClick r:id="rId4"/>
              </a:rPr>
              <a:t>Minnesota Management and Budget</a:t>
            </a:r>
            <a:endParaRPr lang="en-US" dirty="0"/>
          </a:p>
          <a:p>
            <a:r>
              <a:rPr lang="en-US" dirty="0">
                <a:hlinkClick r:id="rId5"/>
              </a:rPr>
              <a:t>Minnesota </a:t>
            </a:r>
            <a:r>
              <a:rPr lang="en-US" dirty="0" err="1">
                <a:hlinkClick r:id="rId5"/>
              </a:rPr>
              <a:t>Dept</a:t>
            </a:r>
            <a:r>
              <a:rPr lang="en-US" dirty="0">
                <a:hlinkClick r:id="rId5"/>
              </a:rPr>
              <a:t> of Education</a:t>
            </a:r>
            <a:endParaRPr lang="en-US" dirty="0"/>
          </a:p>
          <a:p>
            <a:r>
              <a:rPr lang="en-US" dirty="0">
                <a:hlinkClick r:id="rId6"/>
              </a:rPr>
              <a:t>Minnesota Campaign Finance Board</a:t>
            </a:r>
            <a:endParaRPr lang="en-US" dirty="0"/>
          </a:p>
          <a:p>
            <a:r>
              <a:rPr lang="en-US" dirty="0">
                <a:hlinkClick r:id="rId7"/>
              </a:rPr>
              <a:t>MN Election results</a:t>
            </a:r>
            <a:endParaRPr lang="en-US" dirty="0"/>
          </a:p>
          <a:p>
            <a:r>
              <a:rPr lang="en-US" dirty="0">
                <a:hlinkClick r:id="rId8"/>
              </a:rPr>
              <a:t>MN Demographic Center</a:t>
            </a:r>
            <a:endParaRPr lang="en-US" dirty="0"/>
          </a:p>
          <a:p>
            <a:r>
              <a:rPr lang="en-US" dirty="0">
                <a:hlinkClick r:id="rId9"/>
              </a:rPr>
              <a:t>Met Council</a:t>
            </a:r>
            <a:endParaRPr lang="en-US" dirty="0"/>
          </a:p>
          <a:p>
            <a:r>
              <a:rPr lang="en-US" dirty="0">
                <a:hlinkClick r:id="rId10"/>
              </a:rPr>
              <a:t>Minneapolis data portal</a:t>
            </a:r>
            <a:endParaRPr lang="en-US" dirty="0"/>
          </a:p>
          <a:p>
            <a:r>
              <a:rPr lang="en-US" dirty="0">
                <a:hlinkClick r:id="rId11"/>
              </a:rPr>
              <a:t>Minnesota Geospatial </a:t>
            </a:r>
            <a:r>
              <a:rPr lang="en-US" dirty="0" smtClean="0">
                <a:hlinkClick r:id="rId11"/>
              </a:rPr>
              <a:t>Commons</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err="1">
                <a:hlinkClick r:id="rId12"/>
              </a:rPr>
              <a:t>CensusReporter</a:t>
            </a:r>
            <a:endParaRPr lang="en-US" dirty="0"/>
          </a:p>
          <a:p>
            <a:r>
              <a:rPr lang="en-US" dirty="0">
                <a:hlinkClick r:id="rId13"/>
              </a:rPr>
              <a:t>Census Bureau</a:t>
            </a:r>
            <a:endParaRPr lang="en-US" dirty="0"/>
          </a:p>
          <a:p>
            <a:r>
              <a:rPr lang="en-US" dirty="0">
                <a:hlinkClick r:id="rId14"/>
              </a:rPr>
              <a:t>Bureau of Labor Statistics</a:t>
            </a:r>
            <a:endParaRPr lang="en-US" dirty="0"/>
          </a:p>
          <a:p>
            <a:r>
              <a:rPr lang="en-US" dirty="0">
                <a:hlinkClick r:id="rId15"/>
              </a:rPr>
              <a:t>Fatal Analysis Reporting System</a:t>
            </a:r>
            <a:endParaRPr lang="en-US" dirty="0"/>
          </a:p>
          <a:p>
            <a:r>
              <a:rPr lang="en-US" dirty="0">
                <a:hlinkClick r:id="rId16"/>
              </a:rPr>
              <a:t>D.O.D. Military surplus data</a:t>
            </a:r>
            <a:endParaRPr lang="en-US" dirty="0"/>
          </a:p>
          <a:p>
            <a:r>
              <a:rPr lang="en-US" dirty="0">
                <a:hlinkClick r:id="rId17"/>
              </a:rPr>
              <a:t>NOAA Storm Events</a:t>
            </a:r>
            <a:endParaRPr lang="en-US" dirty="0"/>
          </a:p>
          <a:p>
            <a:r>
              <a:rPr lang="en-US" dirty="0">
                <a:hlinkClick r:id="rId18"/>
              </a:rPr>
              <a:t>National Center for Education Statistics</a:t>
            </a:r>
            <a:endParaRPr lang="en-US" dirty="0"/>
          </a:p>
          <a:p>
            <a:r>
              <a:rPr lang="en-US" dirty="0">
                <a:hlinkClick r:id="rId19"/>
              </a:rPr>
              <a:t>IPEDS (college data)</a:t>
            </a:r>
            <a:endParaRPr lang="en-US" dirty="0"/>
          </a:p>
          <a:p>
            <a:r>
              <a:rPr lang="en-US" dirty="0">
                <a:hlinkClick r:id="rId20"/>
              </a:rPr>
              <a:t>U.S. </a:t>
            </a:r>
            <a:r>
              <a:rPr lang="en-US" dirty="0" err="1">
                <a:hlinkClick r:id="rId20"/>
              </a:rPr>
              <a:t>Dept</a:t>
            </a:r>
            <a:r>
              <a:rPr lang="en-US" dirty="0">
                <a:hlinkClick r:id="rId20"/>
              </a:rPr>
              <a:t> of Agriculture</a:t>
            </a:r>
            <a:endParaRPr lang="en-US" dirty="0"/>
          </a:p>
          <a:p>
            <a:endParaRPr lang="en-US" dirty="0"/>
          </a:p>
        </p:txBody>
      </p:sp>
    </p:spTree>
    <p:extLst>
      <p:ext uri="{BB962C8B-B14F-4D97-AF65-F5344CB8AC3E}">
        <p14:creationId xmlns:p14="http://schemas.microsoft.com/office/powerpoint/2010/main" val="15746638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data to consider</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Government contracts</a:t>
            </a:r>
          </a:p>
          <a:p>
            <a:r>
              <a:rPr lang="en-US" dirty="0" err="1" smtClean="0"/>
              <a:t>Govt</a:t>
            </a:r>
            <a:r>
              <a:rPr lang="en-US" dirty="0" smtClean="0"/>
              <a:t> employee salaries</a:t>
            </a:r>
          </a:p>
          <a:p>
            <a:r>
              <a:rPr lang="en-US" dirty="0" smtClean="0"/>
              <a:t>Other </a:t>
            </a:r>
            <a:r>
              <a:rPr lang="en-US" dirty="0" err="1" smtClean="0"/>
              <a:t>govt</a:t>
            </a:r>
            <a:r>
              <a:rPr lang="en-US" dirty="0" smtClean="0"/>
              <a:t> spending </a:t>
            </a:r>
          </a:p>
          <a:p>
            <a:r>
              <a:rPr lang="en-US" dirty="0" smtClean="0"/>
              <a:t>Inspections (new construction, rental property, restaurants, kennels, nail salons, deli scales, gas pumps)</a:t>
            </a:r>
          </a:p>
          <a:p>
            <a:r>
              <a:rPr lang="en-US" dirty="0" smtClean="0"/>
              <a:t>Fire department response times</a:t>
            </a:r>
          </a:p>
          <a:p>
            <a:r>
              <a:rPr lang="en-US" dirty="0" smtClean="0"/>
              <a:t>Non-profit disclosures</a:t>
            </a:r>
          </a:p>
          <a:p>
            <a:endParaRPr lang="en-US" dirty="0"/>
          </a:p>
        </p:txBody>
      </p:sp>
      <p:sp>
        <p:nvSpPr>
          <p:cNvPr id="4" name="Content Placeholder 3"/>
          <p:cNvSpPr>
            <a:spLocks noGrp="1"/>
          </p:cNvSpPr>
          <p:nvPr>
            <p:ph sz="half" idx="2"/>
          </p:nvPr>
        </p:nvSpPr>
        <p:spPr/>
        <p:txBody>
          <a:bodyPr>
            <a:normAutofit fontScale="92500" lnSpcReduction="10000"/>
          </a:bodyPr>
          <a:lstStyle/>
          <a:p>
            <a:r>
              <a:rPr lang="en-US" dirty="0" smtClean="0"/>
              <a:t>311 calls</a:t>
            </a:r>
          </a:p>
          <a:p>
            <a:r>
              <a:rPr lang="en-US" dirty="0" smtClean="0"/>
              <a:t>pot hole repairs</a:t>
            </a:r>
          </a:p>
          <a:p>
            <a:r>
              <a:rPr lang="en-US" dirty="0" smtClean="0"/>
              <a:t>Executive salaries</a:t>
            </a:r>
          </a:p>
          <a:p>
            <a:r>
              <a:rPr lang="en-US" dirty="0" smtClean="0"/>
              <a:t>Foreclosures</a:t>
            </a:r>
            <a:r>
              <a:rPr lang="en-US" dirty="0"/>
              <a:t> </a:t>
            </a:r>
            <a:r>
              <a:rPr lang="en-US" dirty="0" smtClean="0"/>
              <a:t>&amp; other property data</a:t>
            </a:r>
          </a:p>
          <a:p>
            <a:r>
              <a:rPr lang="en-US" dirty="0" smtClean="0"/>
              <a:t>College athletics spending</a:t>
            </a:r>
          </a:p>
          <a:p>
            <a:r>
              <a:rPr lang="en-US" dirty="0" smtClean="0"/>
              <a:t>Transportation – traffic volume, money spent on construction, public transit use, etc.</a:t>
            </a:r>
          </a:p>
        </p:txBody>
      </p:sp>
    </p:spTree>
    <p:extLst>
      <p:ext uri="{BB962C8B-B14F-4D97-AF65-F5344CB8AC3E}">
        <p14:creationId xmlns:p14="http://schemas.microsoft.com/office/powerpoint/2010/main" val="6177505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Tapping newsroom data resources</a:t>
            </a:r>
            <a:endParaRPr lang="en-US" dirty="0"/>
          </a:p>
        </p:txBody>
      </p:sp>
      <p:sp>
        <p:nvSpPr>
          <p:cNvPr id="2" name="Content Placeholder 1"/>
          <p:cNvSpPr>
            <a:spLocks noGrp="1"/>
          </p:cNvSpPr>
          <p:nvPr>
            <p:ph idx="1"/>
          </p:nvPr>
        </p:nvSpPr>
        <p:spPr/>
        <p:txBody>
          <a:bodyPr/>
          <a:lstStyle/>
          <a:p>
            <a:r>
              <a:rPr lang="en-US" dirty="0" smtClean="0"/>
              <a:t>We don’t have enough bandwidth to do everything!</a:t>
            </a:r>
          </a:p>
          <a:p>
            <a:r>
              <a:rPr lang="en-US" dirty="0" err="1" smtClean="0"/>
              <a:t>MaryJo</a:t>
            </a:r>
            <a:r>
              <a:rPr lang="en-US" dirty="0" smtClean="0"/>
              <a:t> and Jeff Hargarten will work as partners with reporters in producing any data-driven content.</a:t>
            </a:r>
          </a:p>
          <a:p>
            <a:r>
              <a:rPr lang="en-US" dirty="0" smtClean="0"/>
              <a:t>Contact us as early in the process as possible! The day before/of publication is unacceptable unless it’s big breaking news and crucial that we use data.</a:t>
            </a:r>
          </a:p>
        </p:txBody>
      </p:sp>
    </p:spTree>
    <p:extLst>
      <p:ext uri="{BB962C8B-B14F-4D97-AF65-F5344CB8AC3E}">
        <p14:creationId xmlns:p14="http://schemas.microsoft.com/office/powerpoint/2010/main" val="1920941437"/>
      </p:ext>
    </p:extLst>
  </p:cSld>
  <p:clrMapOvr>
    <a:masterClrMapping/>
  </p:clrMapOvr>
  <mc:AlternateContent xmlns:mc="http://schemas.openxmlformats.org/markup-compatibility/2006" xmlns:p14="http://schemas.microsoft.com/office/powerpoint/2010/main">
    <mc:Choice Requires="p14">
      <p:transition p14:dur="100" advTm="86891">
        <p:cut/>
      </p:transition>
    </mc:Choice>
    <mc:Fallback xmlns="">
      <p:transition advTm="86891">
        <p:cut/>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thoughts...</a:t>
            </a:r>
            <a:endParaRPr lang="en-US" dirty="0"/>
          </a:p>
        </p:txBody>
      </p:sp>
      <p:sp>
        <p:nvSpPr>
          <p:cNvPr id="3" name="Content Placeholder 2"/>
          <p:cNvSpPr>
            <a:spLocks noGrp="1"/>
          </p:cNvSpPr>
          <p:nvPr>
            <p:ph idx="1"/>
          </p:nvPr>
        </p:nvSpPr>
        <p:spPr/>
        <p:txBody>
          <a:bodyPr>
            <a:normAutofit lnSpcReduction="10000"/>
          </a:bodyPr>
          <a:lstStyle/>
          <a:p>
            <a:r>
              <a:rPr lang="en-US" dirty="0" smtClean="0"/>
              <a:t>Start small</a:t>
            </a:r>
          </a:p>
          <a:p>
            <a:r>
              <a:rPr lang="en-US" dirty="0" smtClean="0"/>
              <a:t>Take my session on “Using numbers without fear”</a:t>
            </a:r>
          </a:p>
          <a:p>
            <a:r>
              <a:rPr lang="en-US" dirty="0" smtClean="0">
                <a:hlinkClick r:id="rId3"/>
              </a:rPr>
              <a:t>“Data Literacy” </a:t>
            </a:r>
            <a:r>
              <a:rPr lang="en-US" dirty="0" smtClean="0"/>
              <a:t>book by David Herzog</a:t>
            </a:r>
          </a:p>
          <a:p>
            <a:r>
              <a:rPr lang="en-US" dirty="0" smtClean="0">
                <a:hlinkClick r:id="rId4"/>
              </a:rPr>
              <a:t>“Computer-Assisted Reporting: A Practical Guide” </a:t>
            </a:r>
            <a:r>
              <a:rPr lang="en-US" dirty="0" smtClean="0"/>
              <a:t>by Brant Houston</a:t>
            </a:r>
          </a:p>
          <a:p>
            <a:r>
              <a:rPr lang="en-US" dirty="0" smtClean="0"/>
              <a:t>Join #data channel on Slack</a:t>
            </a:r>
          </a:p>
          <a:p>
            <a:r>
              <a:rPr lang="en-US" dirty="0" smtClean="0"/>
              <a:t>Learn how to “bulletproof” your data analysis. Guides are on my data training page: </a:t>
            </a:r>
            <a:r>
              <a:rPr lang="en-US" sz="3200" b="1" dirty="0" smtClean="0">
                <a:hlinkClick r:id="rId5"/>
              </a:rPr>
              <a:t>mjwebster.github.io/</a:t>
            </a:r>
            <a:r>
              <a:rPr lang="en-US" sz="3200" b="1" dirty="0" err="1" smtClean="0">
                <a:hlinkClick r:id="rId5"/>
              </a:rPr>
              <a:t>DataJ</a:t>
            </a:r>
            <a:endParaRPr lang="en-US" sz="3200" b="1" dirty="0"/>
          </a:p>
        </p:txBody>
      </p:sp>
    </p:spTree>
    <p:extLst>
      <p:ext uri="{BB962C8B-B14F-4D97-AF65-F5344CB8AC3E}">
        <p14:creationId xmlns:p14="http://schemas.microsoft.com/office/powerpoint/2010/main" val="38915325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05" y="1114023"/>
            <a:ext cx="3827929" cy="4950789"/>
          </a:xfrm>
          <a:prstGeom prst="rect">
            <a:avLst/>
          </a:prstGeom>
        </p:spPr>
      </p:pic>
      <p:sp>
        <p:nvSpPr>
          <p:cNvPr id="2" name="Rectangle 1"/>
          <p:cNvSpPr/>
          <p:nvPr/>
        </p:nvSpPr>
        <p:spPr>
          <a:xfrm>
            <a:off x="1183341" y="683832"/>
            <a:ext cx="9906000" cy="707886"/>
          </a:xfrm>
          <a:prstGeom prst="rect">
            <a:avLst/>
          </a:prstGeom>
        </p:spPr>
        <p:txBody>
          <a:bodyPr wrap="square">
            <a:spAutoFit/>
          </a:bodyPr>
          <a:lstStyle/>
          <a:p>
            <a:pPr algn="ctr"/>
            <a:r>
              <a:rPr lang="en-US" sz="4000" b="1" dirty="0">
                <a:hlinkClick r:id="rId4"/>
              </a:rPr>
              <a:t>mjwebster.github.io/</a:t>
            </a:r>
            <a:r>
              <a:rPr lang="en-US" sz="4000" b="1" dirty="0" err="1">
                <a:hlinkClick r:id="rId4"/>
              </a:rPr>
              <a:t>DataJ</a:t>
            </a:r>
            <a:endParaRPr lang="en-US" sz="4000" b="1" dirty="0"/>
          </a:p>
        </p:txBody>
      </p:sp>
    </p:spTree>
    <p:extLst>
      <p:ext uri="{BB962C8B-B14F-4D97-AF65-F5344CB8AC3E}">
        <p14:creationId xmlns:p14="http://schemas.microsoft.com/office/powerpoint/2010/main" val="38104921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51" y="1406298"/>
            <a:ext cx="6383100" cy="4787325"/>
          </a:xfrm>
          <a:prstGeom prst="rect">
            <a:avLst/>
          </a:prstGeom>
        </p:spPr>
      </p:pic>
      <p:sp>
        <p:nvSpPr>
          <p:cNvPr id="3" name="Title 6"/>
          <p:cNvSpPr txBox="1">
            <a:spLocks/>
          </p:cNvSpPr>
          <p:nvPr/>
        </p:nvSpPr>
        <p:spPr>
          <a:xfrm>
            <a:off x="1284020" y="684893"/>
            <a:ext cx="9601200" cy="1303337"/>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Data can only tell you what it knows</a:t>
            </a:r>
            <a:r>
              <a:rPr lang="en-US" dirty="0" smtClean="0"/>
              <a:t/>
            </a:r>
            <a:br>
              <a:rPr lang="en-US" dirty="0" smtClean="0"/>
            </a:br>
            <a:endParaRPr lang="en-US" dirty="0"/>
          </a:p>
        </p:txBody>
      </p:sp>
    </p:spTree>
    <p:extLst>
      <p:ext uri="{BB962C8B-B14F-4D97-AF65-F5344CB8AC3E}">
        <p14:creationId xmlns:p14="http://schemas.microsoft.com/office/powerpoint/2010/main" val="1627588187"/>
      </p:ext>
    </p:extLst>
  </p:cSld>
  <p:clrMapOvr>
    <a:masterClrMapping/>
  </p:clrMapOvr>
  <mc:AlternateContent xmlns:mc="http://schemas.openxmlformats.org/markup-compatibility/2006" xmlns:p14="http://schemas.microsoft.com/office/powerpoint/2010/main">
    <mc:Choice Requires="p14">
      <p:transition p14:dur="100" advTm="44160">
        <p:cut/>
      </p:transition>
    </mc:Choice>
    <mc:Fallback xmlns="">
      <p:transition advTm="44160">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9298" y="1732870"/>
            <a:ext cx="5959537" cy="3965801"/>
          </a:xfrm>
          <a:prstGeom prst="rect">
            <a:avLst/>
          </a:prstGeom>
        </p:spPr>
      </p:pic>
      <p:sp>
        <p:nvSpPr>
          <p:cNvPr id="3" name="Title 6"/>
          <p:cNvSpPr txBox="1">
            <a:spLocks/>
          </p:cNvSpPr>
          <p:nvPr/>
        </p:nvSpPr>
        <p:spPr>
          <a:xfrm>
            <a:off x="1169720" y="554264"/>
            <a:ext cx="9601200"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It will often lead you to more questions…</a:t>
            </a:r>
            <a:endParaRPr lang="en-US" dirty="0"/>
          </a:p>
        </p:txBody>
      </p:sp>
    </p:spTree>
    <p:extLst>
      <p:ext uri="{BB962C8B-B14F-4D97-AF65-F5344CB8AC3E}">
        <p14:creationId xmlns:p14="http://schemas.microsoft.com/office/powerpoint/2010/main" val="4208825327"/>
      </p:ext>
    </p:extLst>
  </p:cSld>
  <p:clrMapOvr>
    <a:masterClrMapping/>
  </p:clrMapOvr>
  <mc:AlternateContent xmlns:mc="http://schemas.openxmlformats.org/markup-compatibility/2006" xmlns:p14="http://schemas.microsoft.com/office/powerpoint/2010/main">
    <mc:Choice Requires="p14">
      <p:transition p14:dur="100" advTm="26160">
        <p:cut/>
      </p:transition>
    </mc:Choice>
    <mc:Fallback xmlns="">
      <p:transition advTm="26160">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txBox="1">
            <a:spLocks/>
          </p:cNvSpPr>
          <p:nvPr/>
        </p:nvSpPr>
        <p:spPr>
          <a:xfrm>
            <a:off x="1169720" y="554264"/>
            <a:ext cx="9601200"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But shoe-leather reporting </a:t>
            </a:r>
          </a:p>
          <a:p>
            <a:r>
              <a:rPr lang="en-US" sz="4000" dirty="0" smtClean="0"/>
              <a:t>is as important as ever…</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86" y="2084614"/>
            <a:ext cx="3810000" cy="2933700"/>
          </a:xfrm>
          <a:prstGeom prst="rect">
            <a:avLst/>
          </a:prstGeom>
        </p:spPr>
      </p:pic>
      <p:sp>
        <p:nvSpPr>
          <p:cNvPr id="2" name="TextBox 1"/>
          <p:cNvSpPr txBox="1"/>
          <p:nvPr/>
        </p:nvSpPr>
        <p:spPr>
          <a:xfrm>
            <a:off x="1954132" y="5181458"/>
            <a:ext cx="8032376" cy="584775"/>
          </a:xfrm>
          <a:prstGeom prst="rect">
            <a:avLst/>
          </a:prstGeom>
          <a:noFill/>
        </p:spPr>
        <p:txBody>
          <a:bodyPr wrap="square" rtlCol="0">
            <a:spAutoFit/>
          </a:bodyPr>
          <a:lstStyle/>
          <a:p>
            <a:pPr algn="ctr"/>
            <a:r>
              <a:rPr lang="en-US" sz="3200" b="1" dirty="0" smtClean="0"/>
              <a:t>Data should not be your </a:t>
            </a:r>
            <a:r>
              <a:rPr lang="en-US" sz="3200" b="1" u="sng" dirty="0" smtClean="0"/>
              <a:t>only</a:t>
            </a:r>
            <a:r>
              <a:rPr lang="en-US" sz="3200" b="1" dirty="0" smtClean="0"/>
              <a:t> source</a:t>
            </a:r>
            <a:endParaRPr lang="en-US" sz="3200" b="1" dirty="0"/>
          </a:p>
        </p:txBody>
      </p:sp>
    </p:spTree>
    <p:extLst>
      <p:ext uri="{BB962C8B-B14F-4D97-AF65-F5344CB8AC3E}">
        <p14:creationId xmlns:p14="http://schemas.microsoft.com/office/powerpoint/2010/main" val="980049867"/>
      </p:ext>
    </p:extLst>
  </p:cSld>
  <p:clrMapOvr>
    <a:masterClrMapping/>
  </p:clrMapOvr>
  <mc:AlternateContent xmlns:mc="http://schemas.openxmlformats.org/markup-compatibility/2006" xmlns:p14="http://schemas.microsoft.com/office/powerpoint/2010/main">
    <mc:Choice Requires="p14">
      <p:transition p14:dur="100" advTm="30000">
        <p:cut/>
      </p:transition>
    </mc:Choice>
    <mc:Fallback xmlns="">
      <p:transition advTm="30000">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5431964"/>
      </p:ext>
    </p:extLst>
  </p:cSld>
  <p:clrMapOvr>
    <a:masterClrMapping/>
  </p:clrMapOvr>
  <mc:AlternateContent xmlns:mc="http://schemas.openxmlformats.org/markup-compatibility/2006" xmlns:p14="http://schemas.microsoft.com/office/powerpoint/2010/main">
    <mc:Choice Requires="p14">
      <p:transition p14:dur="100" advTm="6516">
        <p:cut/>
      </p:transition>
    </mc:Choice>
    <mc:Fallback xmlns="">
      <p:transition advTm="6516">
        <p:cut/>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TC103457491[[fn=Metropolitan]]</Template>
  <TotalTime>8281</TotalTime>
  <Words>5257</Words>
  <Application>Microsoft Office PowerPoint</Application>
  <PresentationFormat>Custom</PresentationFormat>
  <Paragraphs>347</Paragraphs>
  <Slides>58</Slides>
  <Notes>57</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Organic</vt:lpstr>
      <vt:lpstr>Data state of mind</vt:lpstr>
      <vt:lpstr>Data is a source</vt:lpstr>
      <vt:lpstr>Same sourcing rules apply...</vt:lpstr>
      <vt:lpstr>If you ask wrong question, you’ll get wrong answer </vt:lpstr>
      <vt:lpstr>PowerPoint Presentation</vt:lpstr>
      <vt:lpstr>PowerPoint Presentation</vt:lpstr>
      <vt:lpstr>PowerPoint Presentation</vt:lpstr>
      <vt:lpstr>PowerPoint Presentation</vt:lpstr>
      <vt:lpstr>What is “data”?</vt:lpstr>
      <vt:lpstr>PowerPoint Presentation</vt:lpstr>
      <vt:lpstr>Questions we can ask the aggregate data?</vt:lpstr>
      <vt:lpstr>PowerPoint Presentation</vt:lpstr>
      <vt:lpstr>PowerPoint Presentation</vt:lpstr>
      <vt:lpstr>Questions for the raw data?</vt:lpstr>
      <vt:lpstr>PowerPoint Presentation</vt:lpstr>
      <vt:lpstr>PowerPoint Presentation</vt:lpstr>
      <vt:lpstr>Examples of what you can do with a data state of mind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see data opportunities...everywhere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some story ideas you have?</vt:lpstr>
      <vt:lpstr>How to hone your  data state of mind</vt:lpstr>
      <vt:lpstr>Find data sources on your beat</vt:lpstr>
      <vt:lpstr>Other things you can do...</vt:lpstr>
      <vt:lpstr>Finding ideas...</vt:lpstr>
      <vt:lpstr>PowerPoint Presentation</vt:lpstr>
      <vt:lpstr>Requesting data</vt:lpstr>
      <vt:lpstr>Where can I find data?</vt:lpstr>
      <vt:lpstr>EVERYWHERE!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go-to data sites</vt:lpstr>
      <vt:lpstr>Other data to consider</vt:lpstr>
      <vt:lpstr>Tapping newsroom data resources</vt:lpstr>
      <vt:lpstr>Last thoughts...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MaryJo Webster</dc:creator>
  <cp:lastModifiedBy>Webster, MaryJo</cp:lastModifiedBy>
  <cp:revision>127</cp:revision>
  <dcterms:created xsi:type="dcterms:W3CDTF">2014-03-11T21:30:05Z</dcterms:created>
  <dcterms:modified xsi:type="dcterms:W3CDTF">2015-05-07T15:39:44Z</dcterms:modified>
</cp:coreProperties>
</file>